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1"/>
  </p:sldMasterIdLst>
  <p:notesMasterIdLst>
    <p:notesMasterId r:id="rId107"/>
  </p:notesMasterIdLst>
  <p:sldIdLst>
    <p:sldId id="256" r:id="rId2"/>
    <p:sldId id="1834" r:id="rId3"/>
    <p:sldId id="1851" r:id="rId4"/>
    <p:sldId id="1852" r:id="rId5"/>
    <p:sldId id="1833" r:id="rId6"/>
    <p:sldId id="1774" r:id="rId7"/>
    <p:sldId id="257" r:id="rId8"/>
    <p:sldId id="1786" r:id="rId9"/>
    <p:sldId id="1826" r:id="rId10"/>
    <p:sldId id="1787" r:id="rId11"/>
    <p:sldId id="1820" r:id="rId12"/>
    <p:sldId id="1827" r:id="rId13"/>
    <p:sldId id="1835" r:id="rId14"/>
    <p:sldId id="312" r:id="rId15"/>
    <p:sldId id="313" r:id="rId16"/>
    <p:sldId id="1803" r:id="rId17"/>
    <p:sldId id="1770" r:id="rId18"/>
    <p:sldId id="1769" r:id="rId19"/>
    <p:sldId id="315" r:id="rId20"/>
    <p:sldId id="1703" r:id="rId21"/>
    <p:sldId id="1704" r:id="rId22"/>
    <p:sldId id="1836" r:id="rId23"/>
    <p:sldId id="1706" r:id="rId24"/>
    <p:sldId id="1707" r:id="rId25"/>
    <p:sldId id="1709" r:id="rId26"/>
    <p:sldId id="1710" r:id="rId27"/>
    <p:sldId id="1842" r:id="rId28"/>
    <p:sldId id="1711" r:id="rId29"/>
    <p:sldId id="1765" r:id="rId30"/>
    <p:sldId id="1767" r:id="rId31"/>
    <p:sldId id="1781" r:id="rId32"/>
    <p:sldId id="1782" r:id="rId33"/>
    <p:sldId id="1828" r:id="rId34"/>
    <p:sldId id="1783" r:id="rId35"/>
    <p:sldId id="1768" r:id="rId36"/>
    <p:sldId id="1843" r:id="rId37"/>
    <p:sldId id="1788" r:id="rId38"/>
    <p:sldId id="1821" r:id="rId39"/>
    <p:sldId id="1790" r:id="rId40"/>
    <p:sldId id="1789" r:id="rId41"/>
    <p:sldId id="1844" r:id="rId42"/>
    <p:sldId id="1818" r:id="rId43"/>
    <p:sldId id="1829" r:id="rId44"/>
    <p:sldId id="1822" r:id="rId45"/>
    <p:sldId id="1830" r:id="rId46"/>
    <p:sldId id="1845" r:id="rId47"/>
    <p:sldId id="296" r:id="rId48"/>
    <p:sldId id="1837" r:id="rId49"/>
    <p:sldId id="307" r:id="rId50"/>
    <p:sldId id="1712" r:id="rId51"/>
    <p:sldId id="1715" r:id="rId52"/>
    <p:sldId id="1791" r:id="rId53"/>
    <p:sldId id="1824" r:id="rId54"/>
    <p:sldId id="1792" r:id="rId55"/>
    <p:sldId id="1823" r:id="rId56"/>
    <p:sldId id="1825" r:id="rId57"/>
    <p:sldId id="1724" r:id="rId58"/>
    <p:sldId id="1753" r:id="rId59"/>
    <p:sldId id="1838" r:id="rId60"/>
    <p:sldId id="1784" r:id="rId61"/>
    <p:sldId id="1841" r:id="rId62"/>
    <p:sldId id="1846" r:id="rId63"/>
    <p:sldId id="1796" r:id="rId64"/>
    <p:sldId id="1797" r:id="rId65"/>
    <p:sldId id="1798" r:id="rId66"/>
    <p:sldId id="1799" r:id="rId67"/>
    <p:sldId id="318" r:id="rId68"/>
    <p:sldId id="1666" r:id="rId69"/>
    <p:sldId id="1662" r:id="rId70"/>
    <p:sldId id="1659" r:id="rId71"/>
    <p:sldId id="299" r:id="rId72"/>
    <p:sldId id="298" r:id="rId73"/>
    <p:sldId id="1755" r:id="rId74"/>
    <p:sldId id="308" r:id="rId75"/>
    <p:sldId id="304" r:id="rId76"/>
    <p:sldId id="1777" r:id="rId77"/>
    <p:sldId id="1757" r:id="rId78"/>
    <p:sldId id="1778" r:id="rId79"/>
    <p:sldId id="1839" r:id="rId80"/>
    <p:sldId id="1761" r:id="rId81"/>
    <p:sldId id="1764" r:id="rId82"/>
    <p:sldId id="321" r:id="rId83"/>
    <p:sldId id="322" r:id="rId84"/>
    <p:sldId id="1780" r:id="rId85"/>
    <p:sldId id="323" r:id="rId86"/>
    <p:sldId id="1847" r:id="rId87"/>
    <p:sldId id="1793" r:id="rId88"/>
    <p:sldId id="1831" r:id="rId89"/>
    <p:sldId id="543" r:id="rId90"/>
    <p:sldId id="1794" r:id="rId91"/>
    <p:sldId id="1832" r:id="rId92"/>
    <p:sldId id="1840" r:id="rId93"/>
    <p:sldId id="547" r:id="rId94"/>
    <p:sldId id="1795" r:id="rId95"/>
    <p:sldId id="574" r:id="rId96"/>
    <p:sldId id="575" r:id="rId97"/>
    <p:sldId id="576" r:id="rId98"/>
    <p:sldId id="577" r:id="rId99"/>
    <p:sldId id="584" r:id="rId100"/>
    <p:sldId id="595" r:id="rId101"/>
    <p:sldId id="586" r:id="rId102"/>
    <p:sldId id="1850" r:id="rId103"/>
    <p:sldId id="1848" r:id="rId104"/>
    <p:sldId id="1849" r:id="rId105"/>
    <p:sldId id="1785"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CA65E-C223-478F-BC5B-F26B27FEDEE2}"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EE48D-DE93-4ECE-992D-B676311797DE}" type="slidenum">
              <a:rPr lang="en-US" smtClean="0"/>
              <a:t>‹#›</a:t>
            </a:fld>
            <a:endParaRPr lang="en-US"/>
          </a:p>
        </p:txBody>
      </p:sp>
    </p:spTree>
    <p:extLst>
      <p:ext uri="{BB962C8B-B14F-4D97-AF65-F5344CB8AC3E}">
        <p14:creationId xmlns:p14="http://schemas.microsoft.com/office/powerpoint/2010/main" val="2010094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ln w="12701">
            <a:solidFill>
              <a:srgbClr val="000000"/>
            </a:solidFill>
            <a:prstDash val="solid"/>
            <a:miter/>
          </a:ln>
        </p:spPr>
      </p:sp>
      <p:sp>
        <p:nvSpPr>
          <p:cNvPr id="3" name="Notes Placeholder 2"/>
          <p:cNvSpPr txBox="1">
            <a:spLocks noGrp="1"/>
          </p:cNvSpPr>
          <p:nvPr>
            <p:ph type="body" sz="quarter" idx="1"/>
          </p:nvPr>
        </p:nvSpPr>
        <p:spPr/>
        <p:txBody>
          <a:bodyPr/>
          <a:lstStyle/>
          <a:p>
            <a:endParaRPr lang="en-US"/>
          </a:p>
        </p:txBody>
      </p:sp>
      <p:sp>
        <p:nvSpPr>
          <p:cNvPr id="4" name="Header Placeholder 1"/>
          <p:cNvSpPr txBox="1"/>
          <p:nvPr/>
        </p:nvSpPr>
        <p:spPr>
          <a:xfrm>
            <a:off x="0" y="0"/>
            <a:ext cx="2971800" cy="457200"/>
          </a:xfrm>
          <a:prstGeom prst="rect">
            <a:avLst/>
          </a:prstGeom>
          <a:noFill/>
          <a:ln>
            <a:noFill/>
          </a:ln>
        </p:spPr>
        <p:txBody>
          <a:bodyPr vert="horz" wrap="square" lIns="91440" tIns="45720" rIns="91440" bIns="4572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226008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8294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960038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464966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370677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11211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147244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2178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1045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609600"/>
            <a:ext cx="10058400" cy="1143000"/>
          </a:xfrm>
        </p:spPr>
        <p:txBody>
          <a:bodyPr/>
          <a:lstStyle/>
          <a:p>
            <a:r>
              <a:rPr lang="en-US"/>
              <a:t>Click to edit Master title style</a:t>
            </a:r>
          </a:p>
        </p:txBody>
      </p:sp>
      <p:sp>
        <p:nvSpPr>
          <p:cNvPr id="3" name="Text Placeholder 2"/>
          <p:cNvSpPr>
            <a:spLocks noGrp="1"/>
          </p:cNvSpPr>
          <p:nvPr>
            <p:ph type="body" sz="half" idx="1"/>
          </p:nvPr>
        </p:nvSpPr>
        <p:spPr>
          <a:xfrm>
            <a:off x="1219200" y="2286000"/>
            <a:ext cx="4927600"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0000" y="2286000"/>
            <a:ext cx="4927600"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a:extLst>
              <a:ext uri="{FF2B5EF4-FFF2-40B4-BE49-F238E27FC236}">
                <a16:creationId xmlns:a16="http://schemas.microsoft.com/office/drawing/2014/main" id="{905C80EE-BD07-4295-8BB3-060BF376CC55}"/>
              </a:ext>
            </a:extLst>
          </p:cNvPr>
          <p:cNvSpPr>
            <a:spLocks noGrp="1" noChangeArrowheads="1"/>
          </p:cNvSpPr>
          <p:nvPr>
            <p:ph type="dt" sz="half" idx="10"/>
          </p:nvPr>
        </p:nvSpPr>
        <p:spPr>
          <a:xfrm>
            <a:off x="0" y="0"/>
            <a:ext cx="0" cy="0"/>
          </a:xfrm>
        </p:spPr>
        <p:txBody>
          <a:bodyPr/>
          <a:lstStyle>
            <a:lvl1pPr>
              <a:defRPr/>
            </a:lvl1pPr>
          </a:lstStyle>
          <a:p>
            <a:pPr>
              <a:defRPr/>
            </a:pPr>
            <a:fld id="{91874B07-E514-4C62-8BFE-2553E62D5AC9}" type="datetime1">
              <a:rPr lang="en-US" altLang="en-US"/>
              <a:pPr>
                <a:defRPr/>
              </a:pPr>
              <a:t>9/3/2024</a:t>
            </a:fld>
            <a:endParaRPr lang="en-US" altLang="en-US"/>
          </a:p>
        </p:txBody>
      </p:sp>
      <p:sp>
        <p:nvSpPr>
          <p:cNvPr id="6" name="Rectangle 8">
            <a:extLst>
              <a:ext uri="{FF2B5EF4-FFF2-40B4-BE49-F238E27FC236}">
                <a16:creationId xmlns:a16="http://schemas.microsoft.com/office/drawing/2014/main" id="{B7575694-0F82-4DE4-A16A-E097CBE57357}"/>
              </a:ext>
            </a:extLst>
          </p:cNvPr>
          <p:cNvSpPr>
            <a:spLocks noGrp="1" noChangeArrowheads="1"/>
          </p:cNvSpPr>
          <p:nvPr>
            <p:ph type="ftr" sz="quarter" idx="11"/>
          </p:nvPr>
        </p:nvSpPr>
        <p:spPr>
          <a:xfrm>
            <a:off x="0" y="0"/>
            <a:ext cx="0" cy="0"/>
          </a:xfrm>
        </p:spPr>
        <p:txBody>
          <a:bodyPr/>
          <a:lstStyle>
            <a:lvl1pPr>
              <a:defRPr/>
            </a:lvl1pPr>
          </a:lstStyle>
          <a:p>
            <a:pPr>
              <a:defRPr/>
            </a:pPr>
            <a:endParaRPr lang="en-US" altLang="en-US"/>
          </a:p>
        </p:txBody>
      </p:sp>
      <p:sp>
        <p:nvSpPr>
          <p:cNvPr id="7" name="Rectangle 9">
            <a:extLst>
              <a:ext uri="{FF2B5EF4-FFF2-40B4-BE49-F238E27FC236}">
                <a16:creationId xmlns:a16="http://schemas.microsoft.com/office/drawing/2014/main" id="{56391FC5-63F4-4C46-B3E8-511A42E592B1}"/>
              </a:ext>
            </a:extLst>
          </p:cNvPr>
          <p:cNvSpPr>
            <a:spLocks noGrp="1" noChangeArrowheads="1"/>
          </p:cNvSpPr>
          <p:nvPr>
            <p:ph type="sldNum" sz="quarter" idx="12"/>
          </p:nvPr>
        </p:nvSpPr>
        <p:spPr>
          <a:xfrm>
            <a:off x="0" y="0"/>
            <a:ext cx="0" cy="0"/>
          </a:xfrm>
        </p:spPr>
        <p:txBody>
          <a:bodyPr/>
          <a:lstStyle>
            <a:lvl1pPr>
              <a:defRPr/>
            </a:lvl1pPr>
          </a:lstStyle>
          <a:p>
            <a:pPr>
              <a:defRPr/>
            </a:pPr>
            <a:fld id="{37EDA7C5-12C1-4698-A0B4-5FDB3DEDF7F8}" type="slidenum">
              <a:rPr lang="en-US" altLang="en-US"/>
              <a:pPr>
                <a:defRPr/>
              </a:pPr>
              <a:t>‹#›</a:t>
            </a:fld>
            <a:endParaRPr lang="en-US" altLang="en-US"/>
          </a:p>
        </p:txBody>
      </p:sp>
    </p:spTree>
    <p:extLst>
      <p:ext uri="{BB962C8B-B14F-4D97-AF65-F5344CB8AC3E}">
        <p14:creationId xmlns:p14="http://schemas.microsoft.com/office/powerpoint/2010/main" val="2897093684"/>
      </p:ext>
    </p:extLst>
  </p:cSld>
  <p:clrMapOvr>
    <a:masterClrMapping/>
  </p:clrMapOvr>
  <p:transition spd="slow">
    <p:wheel spokes="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176000" cy="1219200"/>
          </a:xfrm>
        </p:spPr>
        <p:txBody>
          <a:bodyPr/>
          <a:lstStyle/>
          <a:p>
            <a:r>
              <a:rPr lang="en-US"/>
              <a:t>Click to edit Master title style</a:t>
            </a:r>
          </a:p>
        </p:txBody>
      </p:sp>
      <p:sp>
        <p:nvSpPr>
          <p:cNvPr id="3" name="Table Placeholder 2"/>
          <p:cNvSpPr>
            <a:spLocks noGrp="1"/>
          </p:cNvSpPr>
          <p:nvPr>
            <p:ph type="tbl" idx="1"/>
          </p:nvPr>
        </p:nvSpPr>
        <p:spPr>
          <a:xfrm>
            <a:off x="609600" y="1447800"/>
            <a:ext cx="11176000" cy="5194300"/>
          </a:xfrm>
        </p:spPr>
        <p:txBody>
          <a:bodyPr/>
          <a:lstStyle/>
          <a:p>
            <a:pPr lvl="0"/>
            <a:endParaRPr lang="en-US" noProof="0"/>
          </a:p>
        </p:txBody>
      </p:sp>
    </p:spTree>
    <p:extLst>
      <p:ext uri="{BB962C8B-B14F-4D97-AF65-F5344CB8AC3E}">
        <p14:creationId xmlns:p14="http://schemas.microsoft.com/office/powerpoint/2010/main" val="252429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18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9/3/2024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266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9/3/2024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239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9/3/2024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261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9/3/2024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99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9/3/2024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8049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9/3/2024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3436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9/3/2024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8716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BC1C18-307B-4F68-A007-B5B542270E8D}" type="datetimeFigureOut">
              <a:rPr lang="en-US" smtClean="0"/>
              <a:t>9/3/2024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951979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5" r:id="rId17"/>
    <p:sldLayoutId id="2147483786" r:id="rId18"/>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Economic_inequality" TargetMode="External"/><Relationship Id="rId3" Type="http://schemas.openxmlformats.org/officeDocument/2006/relationships/hyperlink" Target="https://en.wikipedia.org/wiki/Statistical_dispersion#Measures_of_statistical_dispersion" TargetMode="External"/><Relationship Id="rId7" Type="http://schemas.openxmlformats.org/officeDocument/2006/relationships/hyperlink" Target="https://en.wikipedia.org/wiki/Corrado_Gini" TargetMode="External"/><Relationship Id="rId2" Type="http://schemas.openxmlformats.org/officeDocument/2006/relationships/hyperlink" Target="https://en.wikipedia.org/wiki/Economics" TargetMode="External"/><Relationship Id="rId1" Type="http://schemas.openxmlformats.org/officeDocument/2006/relationships/slideLayout" Target="../slideLayouts/slideLayout2.xml"/><Relationship Id="rId6" Type="http://schemas.openxmlformats.org/officeDocument/2006/relationships/hyperlink" Target="https://en.wikipedia.org/wiki/Sociology" TargetMode="External"/><Relationship Id="rId11" Type="http://schemas.openxmlformats.org/officeDocument/2006/relationships/image" Target="../media/image8.png"/><Relationship Id="rId5" Type="http://schemas.openxmlformats.org/officeDocument/2006/relationships/hyperlink" Target="https://en.wikipedia.org/wiki/Statistics" TargetMode="External"/><Relationship Id="rId10" Type="http://schemas.openxmlformats.org/officeDocument/2006/relationships/hyperlink" Target="https://en.wikipedia.org/wiki/Income" TargetMode="External"/><Relationship Id="rId4" Type="http://schemas.openxmlformats.org/officeDocument/2006/relationships/hyperlink" Target="https://en.wikipedia.org/wiki/Wealth_distribution" TargetMode="External"/><Relationship Id="rId9" Type="http://schemas.openxmlformats.org/officeDocument/2006/relationships/hyperlink" Target="https://en.wikipedia.org/wiki/Frequency_distribut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www.jstor.org/stable/i33262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emf"/></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JdWQJq2OkJs"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Sustainable_development" TargetMode="External"/><Relationship Id="rId3" Type="http://schemas.openxmlformats.org/officeDocument/2006/relationships/hyperlink" Target="https://dictionary.cambridge.org/fr/dictionnaire/anglais/able" TargetMode="External"/><Relationship Id="rId7" Type="http://schemas.openxmlformats.org/officeDocument/2006/relationships/hyperlink" Target="https://en.wikipedia.org/wiki/Consumer"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dictionary.cambridge.org/fr/dictionnaire/anglais/time" TargetMode="External"/><Relationship Id="rId5" Type="http://schemas.openxmlformats.org/officeDocument/2006/relationships/hyperlink" Target="https://dictionary.cambridge.org/fr/dictionnaire/anglais/period" TargetMode="External"/><Relationship Id="rId4" Type="http://schemas.openxmlformats.org/officeDocument/2006/relationships/hyperlink" Target="https://dictionary.cambridge.org/fr/dictionnaire/anglais/continue" TargetMode="External"/><Relationship Id="rId9" Type="http://schemas.openxmlformats.org/officeDocument/2006/relationships/hyperlink" Target="https://en.wikipedia.org/wiki/UNESCO"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jpe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en.wikipedia.org/wiki/Function_of_a_real_variable" TargetMode="External"/><Relationship Id="rId2" Type="http://schemas.openxmlformats.org/officeDocument/2006/relationships/hyperlink" Target="https://en.wikipedia.org/wiki/Mathematics" TargetMode="External"/><Relationship Id="rId1" Type="http://schemas.openxmlformats.org/officeDocument/2006/relationships/slideLayout" Target="../slideLayouts/slideLayout2.xml"/><Relationship Id="rId6" Type="http://schemas.openxmlformats.org/officeDocument/2006/relationships/hyperlink" Target="https://en.wikipedia.org/wiki/Derivative" TargetMode="External"/><Relationship Id="rId5" Type="http://schemas.openxmlformats.org/officeDocument/2006/relationships/hyperlink" Target="https://en.wikipedia.org/wiki/Function_(mathematics)" TargetMode="External"/><Relationship Id="rId4" Type="http://schemas.openxmlformats.org/officeDocument/2006/relationships/hyperlink" Target="https://en.wikipedia.org/wiki/Argument_of_a_function"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D0737-89D1-4DDA-BFD2-303F8DBC7911}"/>
              </a:ext>
            </a:extLst>
          </p:cNvPr>
          <p:cNvSpPr>
            <a:spLocks noGrp="1"/>
          </p:cNvSpPr>
          <p:nvPr>
            <p:ph type="ctrTitle"/>
          </p:nvPr>
        </p:nvSpPr>
        <p:spPr>
          <a:xfrm>
            <a:off x="4419136" y="1020871"/>
            <a:ext cx="6960759" cy="2849671"/>
          </a:xfrm>
        </p:spPr>
        <p:txBody>
          <a:bodyPr>
            <a:normAutofit/>
          </a:bodyPr>
          <a:lstStyle/>
          <a:p>
            <a:pPr algn="l"/>
            <a:r>
              <a:rPr lang="en-US" sz="6000" dirty="0">
                <a:solidFill>
                  <a:srgbClr val="FFFFFF"/>
                </a:solidFill>
              </a:rPr>
              <a:t>Sustainable Finance</a:t>
            </a:r>
          </a:p>
        </p:txBody>
      </p:sp>
      <p:sp>
        <p:nvSpPr>
          <p:cNvPr id="3" name="Subtitle 2">
            <a:extLst>
              <a:ext uri="{FF2B5EF4-FFF2-40B4-BE49-F238E27FC236}">
                <a16:creationId xmlns:a16="http://schemas.microsoft.com/office/drawing/2014/main" id="{EFB79E24-1057-4AB2-B4D7-4B1F6C44F146}"/>
              </a:ext>
            </a:extLst>
          </p:cNvPr>
          <p:cNvSpPr>
            <a:spLocks noGrp="1"/>
          </p:cNvSpPr>
          <p:nvPr>
            <p:ph type="subTitle" idx="1"/>
          </p:nvPr>
        </p:nvSpPr>
        <p:spPr>
          <a:xfrm>
            <a:off x="4548104" y="3962088"/>
            <a:ext cx="6112077" cy="1186108"/>
          </a:xfrm>
        </p:spPr>
        <p:txBody>
          <a:bodyPr>
            <a:normAutofit/>
          </a:bodyPr>
          <a:lstStyle/>
          <a:p>
            <a:pPr algn="l"/>
            <a:r>
              <a:rPr lang="en-US" sz="3200" dirty="0">
                <a:solidFill>
                  <a:srgbClr val="FFFFFF">
                    <a:alpha val="70000"/>
                  </a:srgbClr>
                </a:solidFill>
              </a:rPr>
              <a:t>Introductory theory: Economics</a:t>
            </a: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485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878D-FB34-4B75-BBA3-447C6F08316E}"/>
              </a:ext>
            </a:extLst>
          </p:cNvPr>
          <p:cNvSpPr>
            <a:spLocks noGrp="1"/>
          </p:cNvSpPr>
          <p:nvPr>
            <p:ph type="title"/>
          </p:nvPr>
        </p:nvSpPr>
        <p:spPr>
          <a:xfrm>
            <a:off x="2786047" y="609600"/>
            <a:ext cx="6487955" cy="1320800"/>
          </a:xfrm>
        </p:spPr>
        <p:txBody>
          <a:bodyPr>
            <a:normAutofit/>
          </a:bodyPr>
          <a:lstStyle/>
          <a:p>
            <a:r>
              <a:rPr lang="en-US" dirty="0"/>
              <a:t>Economics Background</a:t>
            </a:r>
          </a:p>
        </p:txBody>
      </p:sp>
      <p:pic>
        <p:nvPicPr>
          <p:cNvPr id="5" name="Picture 4" descr="Magnifying glass showing decling performance">
            <a:extLst>
              <a:ext uri="{FF2B5EF4-FFF2-40B4-BE49-F238E27FC236}">
                <a16:creationId xmlns:a16="http://schemas.microsoft.com/office/drawing/2014/main" id="{20334D4C-A9B5-8DDE-DB70-5E5FAC03593E}"/>
              </a:ext>
            </a:extLst>
          </p:cNvPr>
          <p:cNvPicPr>
            <a:picLocks noChangeAspect="1"/>
          </p:cNvPicPr>
          <p:nvPr/>
        </p:nvPicPr>
        <p:blipFill rotWithShape="1">
          <a:blip r:embed="rId2">
            <a:duotone>
              <a:prstClr val="black"/>
              <a:schemeClr val="tx2">
                <a:tint val="45000"/>
                <a:satMod val="400000"/>
              </a:schemeClr>
            </a:duotone>
          </a:blip>
          <a:srcRect l="21448" r="52012"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9" name="Isosceles Triangle 8">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0E2C7D1-41D4-FE77-40A8-50CB93BF4939}"/>
              </a:ext>
            </a:extLst>
          </p:cNvPr>
          <p:cNvSpPr>
            <a:spLocks noGrp="1"/>
          </p:cNvSpPr>
          <p:nvPr>
            <p:ph idx="1"/>
          </p:nvPr>
        </p:nvSpPr>
        <p:spPr>
          <a:xfrm>
            <a:off x="2786047" y="2160589"/>
            <a:ext cx="6487955" cy="3880773"/>
          </a:xfrm>
        </p:spPr>
        <p:txBody>
          <a:bodyPr>
            <a:normAutofit/>
          </a:bodyPr>
          <a:lstStyle/>
          <a:p>
            <a:pPr marL="0" marR="0" indent="0">
              <a:lnSpc>
                <a:spcPct val="90000"/>
              </a:lnSpc>
              <a:spcBef>
                <a:spcPts val="0"/>
              </a:spcBef>
              <a:spcAft>
                <a:spcPts val="800"/>
              </a:spcAft>
              <a:buNone/>
            </a:pPr>
            <a:r>
              <a:rPr lang="en-US" b="1" u="sng" kern="0">
                <a:effectLst/>
                <a:latin typeface="Arial" panose="020B0604020202020204" pitchFamily="34" charset="0"/>
                <a:ea typeface="Aptos" panose="020B0004020202020204" pitchFamily="34" charset="0"/>
                <a:cs typeface="Times New Roman" panose="02020603050405020304" pitchFamily="18" charset="0"/>
              </a:rPr>
              <a:t>Methodology of Economics:</a:t>
            </a:r>
            <a:endParaRPr lang="en-US" u="sng"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Bef>
                <a:spcPts val="0"/>
              </a:spcBef>
              <a:spcAft>
                <a:spcPts val="800"/>
              </a:spcAft>
              <a:buFont typeface="+mj-lt"/>
              <a:buAutoNum type="arabicPeriod"/>
              <a:tabLst>
                <a:tab pos="457200" algn="l"/>
              </a:tabLst>
            </a:pPr>
            <a:r>
              <a:rPr lang="en-US" b="1" kern="0">
                <a:effectLst/>
                <a:latin typeface="Arial" panose="020B0604020202020204" pitchFamily="34" charset="0"/>
                <a:ea typeface="Aptos" panose="020B0004020202020204" pitchFamily="34" charset="0"/>
                <a:cs typeface="Times New Roman" panose="02020603050405020304" pitchFamily="18" charset="0"/>
              </a:rPr>
              <a:t>Microeconomics:</a:t>
            </a:r>
            <a:r>
              <a:rPr lang="en-US" kern="0">
                <a:effectLst/>
                <a:latin typeface="Arial" panose="020B0604020202020204" pitchFamily="34" charset="0"/>
                <a:ea typeface="Aptos" panose="020B0004020202020204" pitchFamily="34" charset="0"/>
                <a:cs typeface="Times New Roman" panose="02020603050405020304" pitchFamily="18" charset="0"/>
              </a:rPr>
              <a:t> Microeconomics focuses on the behavior of individual agents, such as consumers, producers, and firms, and their interactions in specific markets. It analyzes how decisions regarding production, consumption, and pricing are made and how they affect resource allocation and market outcomes.</a:t>
            </a:r>
            <a:endParaRPr lang="en-US"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90000"/>
              </a:lnSpc>
              <a:spcBef>
                <a:spcPts val="0"/>
              </a:spcBef>
              <a:spcAft>
                <a:spcPts val="800"/>
              </a:spcAft>
              <a:buFont typeface="+mj-lt"/>
              <a:buAutoNum type="arabicPeriod"/>
              <a:tabLst>
                <a:tab pos="457200" algn="l"/>
              </a:tabLst>
            </a:pPr>
            <a:r>
              <a:rPr lang="en-US" b="1" kern="0">
                <a:effectLst/>
                <a:latin typeface="Arial" panose="020B0604020202020204" pitchFamily="34" charset="0"/>
                <a:ea typeface="Aptos" panose="020B0004020202020204" pitchFamily="34" charset="0"/>
                <a:cs typeface="Times New Roman" panose="02020603050405020304" pitchFamily="18" charset="0"/>
              </a:rPr>
              <a:t>Macroeconomics:</a:t>
            </a:r>
            <a:r>
              <a:rPr lang="en-US" kern="0">
                <a:effectLst/>
                <a:latin typeface="Arial" panose="020B0604020202020204" pitchFamily="34" charset="0"/>
                <a:ea typeface="Aptos" panose="020B0004020202020204" pitchFamily="34" charset="0"/>
                <a:cs typeface="Times New Roman" panose="02020603050405020304" pitchFamily="18" charset="0"/>
              </a:rPr>
              <a:t> Macroeconomics examines the economy as a whole, studying aggregate phenomena such as inflation, unemployment, economic growth, and fiscal and monetary policies. It seeks to understand the factors influencing the overall level of economic activity and how policymakers can influence economic variables to achieve macroeconomic objectives.</a:t>
            </a:r>
            <a:endParaRPr lang="en-US" kern="100">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endParaRPr lang="en-US"/>
          </a:p>
        </p:txBody>
      </p:sp>
    </p:spTree>
    <p:extLst>
      <p:ext uri="{BB962C8B-B14F-4D97-AF65-F5344CB8AC3E}">
        <p14:creationId xmlns:p14="http://schemas.microsoft.com/office/powerpoint/2010/main" val="33055909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4">
            <a:extLst>
              <a:ext uri="{FF2B5EF4-FFF2-40B4-BE49-F238E27FC236}">
                <a16:creationId xmlns:a16="http://schemas.microsoft.com/office/drawing/2014/main" id="{3B2F23F2-BA2B-4853-A853-5D3FB3096444}"/>
              </a:ext>
            </a:extLst>
          </p:cNvPr>
          <p:cNvSpPr>
            <a:spLocks noGrp="1" noChangeArrowheads="1"/>
          </p:cNvSpPr>
          <p:nvPr>
            <p:ph type="title"/>
          </p:nvPr>
        </p:nvSpPr>
        <p:spPr>
          <a:xfrm>
            <a:off x="858129" y="609600"/>
            <a:ext cx="8531531" cy="1143000"/>
          </a:xfrm>
        </p:spPr>
        <p:txBody>
          <a:bodyPr/>
          <a:lstStyle/>
          <a:p>
            <a:pPr eaLnBrk="1" hangingPunct="1"/>
            <a:r>
              <a:rPr lang="en-US" altLang="en-US" sz="3800" dirty="0">
                <a:solidFill>
                  <a:schemeClr val="accent2"/>
                </a:solidFill>
              </a:rPr>
              <a:t>When Is the Coase Theorem Relevant?</a:t>
            </a:r>
          </a:p>
        </p:txBody>
      </p:sp>
      <p:sp>
        <p:nvSpPr>
          <p:cNvPr id="489477" name="Rectangle 5">
            <a:extLst>
              <a:ext uri="{FF2B5EF4-FFF2-40B4-BE49-F238E27FC236}">
                <a16:creationId xmlns:a16="http://schemas.microsoft.com/office/drawing/2014/main" id="{0FEA80D4-5AD6-44B4-AFB2-DEC16E27E631}"/>
              </a:ext>
            </a:extLst>
          </p:cNvPr>
          <p:cNvSpPr>
            <a:spLocks noGrp="1" noChangeArrowheads="1"/>
          </p:cNvSpPr>
          <p:nvPr>
            <p:ph sz="half" idx="1"/>
          </p:nvPr>
        </p:nvSpPr>
        <p:spPr/>
        <p:txBody>
          <a:bodyPr/>
          <a:lstStyle/>
          <a:p>
            <a:pPr eaLnBrk="1" hangingPunct="1"/>
            <a:r>
              <a:rPr lang="en-US" altLang="en-US" sz="2600" dirty="0"/>
              <a:t>Low transaction costs</a:t>
            </a:r>
          </a:p>
          <a:p>
            <a:pPr marL="457200" lvl="1" indent="0" eaLnBrk="1" hangingPunct="1">
              <a:buNone/>
            </a:pPr>
            <a:r>
              <a:rPr lang="en-US" altLang="en-US" sz="2200" dirty="0"/>
              <a:t>Few parties involved</a:t>
            </a:r>
          </a:p>
          <a:p>
            <a:pPr eaLnBrk="1" hangingPunct="1"/>
            <a:r>
              <a:rPr lang="en-US" altLang="en-US" sz="2600" dirty="0"/>
              <a:t>Source of externality well defined</a:t>
            </a:r>
          </a:p>
          <a:p>
            <a:pPr eaLnBrk="1" hangingPunct="1"/>
            <a:r>
              <a:rPr lang="en-US" altLang="en-US" sz="2600" dirty="0"/>
              <a:t>Example: Several firms with pollution</a:t>
            </a:r>
          </a:p>
          <a:p>
            <a:pPr lvl="1" eaLnBrk="1" hangingPunct="1">
              <a:buFontTx/>
              <a:buNone/>
            </a:pPr>
            <a:endParaRPr lang="en-US" altLang="en-US" sz="2200" dirty="0"/>
          </a:p>
          <a:p>
            <a:pPr eaLnBrk="1" hangingPunct="1"/>
            <a:endParaRPr lang="en-US" altLang="en-US" sz="2600" dirty="0"/>
          </a:p>
        </p:txBody>
      </p:sp>
      <p:sp>
        <p:nvSpPr>
          <p:cNvPr id="489478" name="Rectangle 6">
            <a:extLst>
              <a:ext uri="{FF2B5EF4-FFF2-40B4-BE49-F238E27FC236}">
                <a16:creationId xmlns:a16="http://schemas.microsoft.com/office/drawing/2014/main" id="{575F7504-976D-4D4A-984B-3529DB8B35C0}"/>
              </a:ext>
            </a:extLst>
          </p:cNvPr>
          <p:cNvSpPr>
            <a:spLocks noGrp="1" noChangeArrowheads="1"/>
          </p:cNvSpPr>
          <p:nvPr>
            <p:ph sz="half" idx="2"/>
          </p:nvPr>
        </p:nvSpPr>
        <p:spPr>
          <a:xfrm>
            <a:off x="6286500" y="2286000"/>
            <a:ext cx="4381500" cy="3657600"/>
          </a:xfrm>
        </p:spPr>
        <p:txBody>
          <a:bodyPr/>
          <a:lstStyle/>
          <a:p>
            <a:pPr eaLnBrk="1" hangingPunct="1"/>
            <a:r>
              <a:rPr lang="en-US" altLang="en-US" sz="2600"/>
              <a:t>Not relevant with high transaction costs or </a:t>
            </a:r>
            <a:br>
              <a:rPr lang="en-US" altLang="en-US" sz="2600"/>
            </a:br>
            <a:r>
              <a:rPr lang="en-US" altLang="en-US" sz="2600"/>
              <a:t>ill-defined externality</a:t>
            </a:r>
          </a:p>
          <a:p>
            <a:pPr eaLnBrk="1" hangingPunct="1"/>
            <a:r>
              <a:rPr lang="en-US" altLang="en-US" sz="2600"/>
              <a:t>Example: Air pollution</a:t>
            </a:r>
          </a:p>
        </p:txBody>
      </p:sp>
      <p:sp>
        <p:nvSpPr>
          <p:cNvPr id="41986" name="Slide Number Placeholder 6">
            <a:extLst>
              <a:ext uri="{FF2B5EF4-FFF2-40B4-BE49-F238E27FC236}">
                <a16:creationId xmlns:a16="http://schemas.microsoft.com/office/drawing/2014/main" id="{31C8F97B-B029-414C-9400-EAF90B9DC129}"/>
              </a:ext>
            </a:extLst>
          </p:cNvPr>
          <p:cNvSpPr>
            <a:spLocks noGrp="1"/>
          </p:cNvSpPr>
          <p:nvPr>
            <p:ph type="sldNum" sz="quarter" idx="12"/>
          </p:nvPr>
        </p:nvSpPr>
        <p:spPr bwMode="auto">
          <a:xfrm>
            <a:off x="8153400" y="6400800"/>
            <a:ext cx="22860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a:solidFill>
                  <a:schemeClr val="tx1"/>
                </a:solidFill>
                <a:latin typeface="Times New Roman" panose="02020603050405020304" pitchFamily="18" charset="0"/>
              </a:defRPr>
            </a:lvl4pPr>
            <a:lvl5pPr marL="1771650" indent="-228600">
              <a:spcBef>
                <a:spcPct val="20000"/>
              </a:spcBef>
              <a:buChar char="•"/>
              <a:defRPr sz="1600">
                <a:solidFill>
                  <a:schemeClr val="tx1"/>
                </a:solidFill>
                <a:latin typeface="Times New Roman" panose="02020603050405020304" pitchFamily="18" charset="0"/>
              </a:defRPr>
            </a:lvl5pPr>
            <a:lvl6pPr marL="222885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68605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14325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60045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eaLnBrk="1" hangingPunct="1">
              <a:buFontTx/>
              <a:buNone/>
            </a:pPr>
            <a:fld id="{543FE3AF-2564-43C1-84AB-5689DE2CF07A}" type="slidenum">
              <a:rPr lang="en-US" altLang="en-US" sz="1400">
                <a:latin typeface="Arial" panose="020B0604020202020204" pitchFamily="34" charset="0"/>
              </a:rPr>
              <a:pPr algn="r" eaLnBrk="1" hangingPunct="1">
                <a:buFontTx/>
                <a:buNone/>
              </a:pPr>
              <a:t>100</a:t>
            </a:fld>
            <a:endParaRPr lang="en-US" altLang="en-US" sz="1400">
              <a:latin typeface="Arial" panose="020B0604020202020204" pitchFamily="34" charset="0"/>
            </a:endParaRPr>
          </a:p>
        </p:txBody>
      </p:sp>
    </p:spTree>
    <p:extLst>
      <p:ext uri="{BB962C8B-B14F-4D97-AF65-F5344CB8AC3E}">
        <p14:creationId xmlns:p14="http://schemas.microsoft.com/office/powerpoint/2010/main" val="62409485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89477">
                                            <p:txEl>
                                              <p:pRg st="0" end="0"/>
                                            </p:txEl>
                                          </p:spTgt>
                                        </p:tgtEl>
                                        <p:attrNameLst>
                                          <p:attrName>style.visibility</p:attrName>
                                        </p:attrNameLst>
                                      </p:cBhvr>
                                      <p:to>
                                        <p:strVal val="visible"/>
                                      </p:to>
                                    </p:set>
                                    <p:anim calcmode="lin" valueType="num">
                                      <p:cBhvr additive="base">
                                        <p:cTn id="7" dur="500" fill="hold"/>
                                        <p:tgtEl>
                                          <p:spTgt spid="48947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8947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89477">
                                            <p:txEl>
                                              <p:pRg st="1" end="1"/>
                                            </p:txEl>
                                          </p:spTgt>
                                        </p:tgtEl>
                                        <p:attrNameLst>
                                          <p:attrName>style.visibility</p:attrName>
                                        </p:attrNameLst>
                                      </p:cBhvr>
                                      <p:to>
                                        <p:strVal val="visible"/>
                                      </p:to>
                                    </p:set>
                                    <p:anim calcmode="lin" valueType="num">
                                      <p:cBhvr additive="base">
                                        <p:cTn id="11" dur="500" fill="hold"/>
                                        <p:tgtEl>
                                          <p:spTgt spid="48947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8947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89477">
                                            <p:txEl>
                                              <p:pRg st="2" end="2"/>
                                            </p:txEl>
                                          </p:spTgt>
                                        </p:tgtEl>
                                        <p:attrNameLst>
                                          <p:attrName>style.visibility</p:attrName>
                                        </p:attrNameLst>
                                      </p:cBhvr>
                                      <p:to>
                                        <p:strVal val="visible"/>
                                      </p:to>
                                    </p:set>
                                    <p:anim calcmode="lin" valueType="num">
                                      <p:cBhvr additive="base">
                                        <p:cTn id="15" dur="500" fill="hold"/>
                                        <p:tgtEl>
                                          <p:spTgt spid="48947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8947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89477">
                                            <p:txEl>
                                              <p:pRg st="3" end="3"/>
                                            </p:txEl>
                                          </p:spTgt>
                                        </p:tgtEl>
                                        <p:attrNameLst>
                                          <p:attrName>style.visibility</p:attrName>
                                        </p:attrNameLst>
                                      </p:cBhvr>
                                      <p:to>
                                        <p:strVal val="visible"/>
                                      </p:to>
                                    </p:set>
                                    <p:anim calcmode="lin" valueType="num">
                                      <p:cBhvr additive="base">
                                        <p:cTn id="19" dur="500" fill="hold"/>
                                        <p:tgtEl>
                                          <p:spTgt spid="48947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8947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89478">
                                            <p:txEl>
                                              <p:pRg st="0" end="0"/>
                                            </p:txEl>
                                          </p:spTgt>
                                        </p:tgtEl>
                                        <p:attrNameLst>
                                          <p:attrName>style.visibility</p:attrName>
                                        </p:attrNameLst>
                                      </p:cBhvr>
                                      <p:to>
                                        <p:strVal val="visible"/>
                                      </p:to>
                                    </p:set>
                                    <p:anim calcmode="lin" valueType="num">
                                      <p:cBhvr additive="base">
                                        <p:cTn id="23" dur="500" fill="hold"/>
                                        <p:tgtEl>
                                          <p:spTgt spid="489478">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8947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89478">
                                            <p:txEl>
                                              <p:pRg st="1" end="1"/>
                                            </p:txEl>
                                          </p:spTgt>
                                        </p:tgtEl>
                                        <p:attrNameLst>
                                          <p:attrName>style.visibility</p:attrName>
                                        </p:attrNameLst>
                                      </p:cBhvr>
                                      <p:to>
                                        <p:strVal val="visible"/>
                                      </p:to>
                                    </p:set>
                                    <p:anim calcmode="lin" valueType="num">
                                      <p:cBhvr additive="base">
                                        <p:cTn id="29" dur="500" fill="hold"/>
                                        <p:tgtEl>
                                          <p:spTgt spid="489478">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89478">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7" grpId="0" uiExpand="1" build="p"/>
      <p:bldP spid="48947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A5ACE8C0-6309-483B-871E-6399743799D5}"/>
              </a:ext>
            </a:extLst>
          </p:cNvPr>
          <p:cNvSpPr>
            <a:spLocks noGrp="1" noChangeArrowheads="1"/>
          </p:cNvSpPr>
          <p:nvPr>
            <p:ph type="title"/>
          </p:nvPr>
        </p:nvSpPr>
        <p:spPr/>
        <p:txBody>
          <a:bodyPr/>
          <a:lstStyle/>
          <a:p>
            <a:pPr eaLnBrk="1" hangingPunct="1"/>
            <a:r>
              <a:rPr lang="en-US" altLang="en-US" dirty="0">
                <a:solidFill>
                  <a:schemeClr val="tx1"/>
                </a:solidFill>
              </a:rPr>
              <a:t>Coase Theorem</a:t>
            </a:r>
          </a:p>
        </p:txBody>
      </p:sp>
      <p:sp>
        <p:nvSpPr>
          <p:cNvPr id="479235" name="Rectangle 3">
            <a:extLst>
              <a:ext uri="{FF2B5EF4-FFF2-40B4-BE49-F238E27FC236}">
                <a16:creationId xmlns:a16="http://schemas.microsoft.com/office/drawing/2014/main" id="{9B959DC2-8165-493B-B66C-901FC6D89C9C}"/>
              </a:ext>
            </a:extLst>
          </p:cNvPr>
          <p:cNvSpPr>
            <a:spLocks noGrp="1" noChangeArrowheads="1"/>
          </p:cNvSpPr>
          <p:nvPr>
            <p:ph type="body" sz="half" idx="1"/>
          </p:nvPr>
        </p:nvSpPr>
        <p:spPr>
          <a:xfrm>
            <a:off x="409433" y="1605065"/>
            <a:ext cx="8355155" cy="5014099"/>
          </a:xfrm>
        </p:spPr>
        <p:txBody>
          <a:bodyPr>
            <a:normAutofit/>
          </a:bodyPr>
          <a:lstStyle/>
          <a:p>
            <a:pPr marL="0" indent="0">
              <a:buNone/>
            </a:pPr>
            <a:r>
              <a:rPr lang="en-US" b="1" dirty="0"/>
              <a:t>The Coase Theorem:</a:t>
            </a:r>
          </a:p>
          <a:p>
            <a:pPr algn="just"/>
            <a:r>
              <a:rPr lang="en-US" dirty="0"/>
              <a:t>The Coase Theorem, named after the economist Ronald Coase, is a fundamental principle in economic theory that addresses the issue of externalities—costs or benefits that affect third parties who are not involved in an economic transaction. Coase's insights, particularly articulated in his 1960 paper "The Problem of Social Cost," have had a profound impact on the fields of law and economics, as well as policy-making.</a:t>
            </a:r>
          </a:p>
          <a:p>
            <a:pPr lvl="1" eaLnBrk="1" hangingPunct="1">
              <a:lnSpc>
                <a:spcPct val="90000"/>
              </a:lnSpc>
            </a:pPr>
            <a:endParaRPr lang="en-US" altLang="en-US" sz="2200" dirty="0"/>
          </a:p>
        </p:txBody>
      </p:sp>
      <p:sp>
        <p:nvSpPr>
          <p:cNvPr id="34818" name="Slide Number Placeholder 6">
            <a:extLst>
              <a:ext uri="{FF2B5EF4-FFF2-40B4-BE49-F238E27FC236}">
                <a16:creationId xmlns:a16="http://schemas.microsoft.com/office/drawing/2014/main" id="{822D8277-A3AE-41BC-9FF9-F0C17C25B775}"/>
              </a:ext>
            </a:extLst>
          </p:cNvPr>
          <p:cNvSpPr>
            <a:spLocks noGrp="1" noChangeArrowheads="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buFontTx/>
              <a:buNone/>
            </a:pPr>
            <a:fld id="{3A0D6A10-2727-4544-8467-16B609DA2F75}" type="slidenum">
              <a:rPr lang="en-US" altLang="en-US" sz="1400">
                <a:latin typeface="Arial" panose="020B0604020202020204" pitchFamily="34" charset="0"/>
              </a:rPr>
              <a:pPr>
                <a:buFontTx/>
                <a:buNone/>
              </a:pPr>
              <a:t>101</a:t>
            </a:fld>
            <a:endParaRPr lang="en-US" altLang="en-US" sz="1400">
              <a:latin typeface="Arial" panose="020B0604020202020204" pitchFamily="34" charset="0"/>
            </a:endParaRPr>
          </a:p>
        </p:txBody>
      </p:sp>
      <p:sp>
        <p:nvSpPr>
          <p:cNvPr id="34821" name="Rectangle 4">
            <a:extLst>
              <a:ext uri="{FF2B5EF4-FFF2-40B4-BE49-F238E27FC236}">
                <a16:creationId xmlns:a16="http://schemas.microsoft.com/office/drawing/2014/main" id="{A3EF309C-EE37-4129-9B12-71EC3682075F}"/>
              </a:ext>
            </a:extLst>
          </p:cNvPr>
          <p:cNvSpPr>
            <a:spLocks noChangeArrowheads="1"/>
          </p:cNvSpPr>
          <p:nvPr/>
        </p:nvSpPr>
        <p:spPr bwMode="auto">
          <a:xfrm>
            <a:off x="2603500" y="4400550"/>
            <a:ext cx="7545388"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60000"/>
              </a:spcBef>
              <a:buClr>
                <a:schemeClr val="tx1"/>
              </a:buClr>
            </a:pPr>
            <a:endParaRPr lang="en-US" altLang="en-US" sz="2000">
              <a:latin typeface="Arial" panose="020B0604020202020204" pitchFamily="34" charset="0"/>
            </a:endParaRPr>
          </a:p>
        </p:txBody>
      </p:sp>
    </p:spTree>
    <p:extLst>
      <p:ext uri="{BB962C8B-B14F-4D97-AF65-F5344CB8AC3E}">
        <p14:creationId xmlns:p14="http://schemas.microsoft.com/office/powerpoint/2010/main" val="327973212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9235">
                                            <p:txEl>
                                              <p:pRg st="0" end="0"/>
                                            </p:txEl>
                                          </p:spTgt>
                                        </p:tgtEl>
                                        <p:attrNameLst>
                                          <p:attrName>style.visibility</p:attrName>
                                        </p:attrNameLst>
                                      </p:cBhvr>
                                      <p:to>
                                        <p:strVal val="visible"/>
                                      </p:to>
                                    </p:set>
                                    <p:anim calcmode="lin" valueType="num">
                                      <p:cBhvr additive="base">
                                        <p:cTn id="7" dur="500" fill="hold"/>
                                        <p:tgtEl>
                                          <p:spTgt spid="4792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9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9235">
                                            <p:txEl>
                                              <p:pRg st="1" end="1"/>
                                            </p:txEl>
                                          </p:spTgt>
                                        </p:tgtEl>
                                        <p:attrNameLst>
                                          <p:attrName>style.visibility</p:attrName>
                                        </p:attrNameLst>
                                      </p:cBhvr>
                                      <p:to>
                                        <p:strVal val="visible"/>
                                      </p:to>
                                    </p:set>
                                    <p:anim calcmode="lin" valueType="num">
                                      <p:cBhvr additive="base">
                                        <p:cTn id="13" dur="500" fill="hold"/>
                                        <p:tgtEl>
                                          <p:spTgt spid="47923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7923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5"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A5ACE8C0-6309-483B-871E-6399743799D5}"/>
              </a:ext>
            </a:extLst>
          </p:cNvPr>
          <p:cNvSpPr>
            <a:spLocks noGrp="1" noChangeArrowheads="1"/>
          </p:cNvSpPr>
          <p:nvPr>
            <p:ph type="title"/>
          </p:nvPr>
        </p:nvSpPr>
        <p:spPr/>
        <p:txBody>
          <a:bodyPr/>
          <a:lstStyle/>
          <a:p>
            <a:pPr eaLnBrk="1" hangingPunct="1"/>
            <a:r>
              <a:rPr lang="en-US" altLang="en-US" dirty="0">
                <a:solidFill>
                  <a:schemeClr val="tx1"/>
                </a:solidFill>
              </a:rPr>
              <a:t>Coase Theorem</a:t>
            </a:r>
          </a:p>
        </p:txBody>
      </p:sp>
      <p:sp>
        <p:nvSpPr>
          <p:cNvPr id="479235" name="Rectangle 3">
            <a:extLst>
              <a:ext uri="{FF2B5EF4-FFF2-40B4-BE49-F238E27FC236}">
                <a16:creationId xmlns:a16="http://schemas.microsoft.com/office/drawing/2014/main" id="{9B959DC2-8165-493B-B66C-901FC6D89C9C}"/>
              </a:ext>
            </a:extLst>
          </p:cNvPr>
          <p:cNvSpPr>
            <a:spLocks noGrp="1" noChangeArrowheads="1"/>
          </p:cNvSpPr>
          <p:nvPr>
            <p:ph type="body" sz="half" idx="1"/>
          </p:nvPr>
        </p:nvSpPr>
        <p:spPr>
          <a:xfrm>
            <a:off x="409433" y="1605065"/>
            <a:ext cx="8355155" cy="5014099"/>
          </a:xfrm>
        </p:spPr>
        <p:txBody>
          <a:bodyPr>
            <a:normAutofit fontScale="92500" lnSpcReduction="10000"/>
          </a:bodyPr>
          <a:lstStyle/>
          <a:p>
            <a:pPr marL="0" indent="0">
              <a:buNone/>
            </a:pPr>
            <a:r>
              <a:rPr lang="en-US" b="1" dirty="0"/>
              <a:t>The Key Concepts of the Coase Theorem</a:t>
            </a:r>
          </a:p>
          <a:p>
            <a:pPr algn="just">
              <a:buFont typeface="+mj-lt"/>
              <a:buAutoNum type="arabicPeriod"/>
            </a:pPr>
            <a:r>
              <a:rPr lang="en-US" b="1" dirty="0"/>
              <a:t>Externalities and Property Rights</a:t>
            </a:r>
            <a:r>
              <a:rPr lang="en-US" dirty="0"/>
              <a:t>: Externalities occur when the actions of individuals or firms have unintended side effects on others. Pollution is a classic example, where a factory's emissions affect the health and property of nearby residents. Coase argued that if property rights are well-defined and transaction costs are low, parties can negotiate solutions to these externalities on their own.</a:t>
            </a:r>
          </a:p>
          <a:p>
            <a:pPr algn="just">
              <a:buFont typeface="+mj-lt"/>
              <a:buAutoNum type="arabicPeriod"/>
            </a:pPr>
            <a:r>
              <a:rPr lang="en-US" b="1" dirty="0"/>
              <a:t>Efficient Outcomes through Bargaining</a:t>
            </a:r>
            <a:r>
              <a:rPr lang="en-US" dirty="0"/>
              <a:t>: The core of the Coase Theorem posits that if property rights are clearly assigned and transaction costs are negligible, parties will bargain to correct the externality and reach an efficient outcome regardless of the initial distribution of rights. For instance, if a factory causes pollution that affects nearby homes, the homeowners and the factory owners can negotiate compensation or other arrangements to mitigate the pollution.</a:t>
            </a:r>
          </a:p>
          <a:p>
            <a:pPr algn="just">
              <a:buFont typeface="+mj-lt"/>
              <a:buAutoNum type="arabicPeriod"/>
            </a:pPr>
            <a:r>
              <a:rPr lang="en-US" b="1" dirty="0"/>
              <a:t>Invariance Principle</a:t>
            </a:r>
            <a:r>
              <a:rPr lang="en-US" dirty="0"/>
              <a:t>: The theorem suggests that the final allocation of resources will be efficient and invariant to the initial assignment of property rights, as long as those rights are clearly defined and enforceable. This means that the allocation of resources will be the same whether the factory has the right to pollute or the residents have the right to a clean environment; the bargaining process will lead to the same efficient outcome.</a:t>
            </a:r>
          </a:p>
          <a:p>
            <a:pPr lvl="1" eaLnBrk="1" hangingPunct="1">
              <a:lnSpc>
                <a:spcPct val="90000"/>
              </a:lnSpc>
            </a:pPr>
            <a:endParaRPr lang="en-US" altLang="en-US" sz="2200" dirty="0"/>
          </a:p>
        </p:txBody>
      </p:sp>
      <p:sp>
        <p:nvSpPr>
          <p:cNvPr id="34818" name="Slide Number Placeholder 6">
            <a:extLst>
              <a:ext uri="{FF2B5EF4-FFF2-40B4-BE49-F238E27FC236}">
                <a16:creationId xmlns:a16="http://schemas.microsoft.com/office/drawing/2014/main" id="{822D8277-A3AE-41BC-9FF9-F0C17C25B775}"/>
              </a:ext>
            </a:extLst>
          </p:cNvPr>
          <p:cNvSpPr>
            <a:spLocks noGrp="1" noChangeArrowheads="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buFontTx/>
              <a:buNone/>
            </a:pPr>
            <a:fld id="{3A0D6A10-2727-4544-8467-16B609DA2F75}" type="slidenum">
              <a:rPr lang="en-US" altLang="en-US" sz="1400">
                <a:latin typeface="Arial" panose="020B0604020202020204" pitchFamily="34" charset="0"/>
              </a:rPr>
              <a:pPr>
                <a:buFontTx/>
                <a:buNone/>
              </a:pPr>
              <a:t>102</a:t>
            </a:fld>
            <a:endParaRPr lang="en-US" altLang="en-US" sz="1400">
              <a:latin typeface="Arial" panose="020B0604020202020204" pitchFamily="34" charset="0"/>
            </a:endParaRPr>
          </a:p>
        </p:txBody>
      </p:sp>
      <p:sp>
        <p:nvSpPr>
          <p:cNvPr id="34821" name="Rectangle 4">
            <a:extLst>
              <a:ext uri="{FF2B5EF4-FFF2-40B4-BE49-F238E27FC236}">
                <a16:creationId xmlns:a16="http://schemas.microsoft.com/office/drawing/2014/main" id="{A3EF309C-EE37-4129-9B12-71EC3682075F}"/>
              </a:ext>
            </a:extLst>
          </p:cNvPr>
          <p:cNvSpPr>
            <a:spLocks noChangeArrowheads="1"/>
          </p:cNvSpPr>
          <p:nvPr/>
        </p:nvSpPr>
        <p:spPr bwMode="auto">
          <a:xfrm>
            <a:off x="2603500" y="4400550"/>
            <a:ext cx="7545388"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60000"/>
              </a:spcBef>
              <a:buClr>
                <a:schemeClr val="tx1"/>
              </a:buClr>
            </a:pPr>
            <a:endParaRPr lang="en-US" altLang="en-US" sz="2000">
              <a:latin typeface="Arial" panose="020B0604020202020204" pitchFamily="34" charset="0"/>
            </a:endParaRPr>
          </a:p>
        </p:txBody>
      </p:sp>
    </p:spTree>
    <p:extLst>
      <p:ext uri="{BB962C8B-B14F-4D97-AF65-F5344CB8AC3E}">
        <p14:creationId xmlns:p14="http://schemas.microsoft.com/office/powerpoint/2010/main" val="224798413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9235">
                                            <p:txEl>
                                              <p:pRg st="0" end="0"/>
                                            </p:txEl>
                                          </p:spTgt>
                                        </p:tgtEl>
                                        <p:attrNameLst>
                                          <p:attrName>style.visibility</p:attrName>
                                        </p:attrNameLst>
                                      </p:cBhvr>
                                      <p:to>
                                        <p:strVal val="visible"/>
                                      </p:to>
                                    </p:set>
                                    <p:anim calcmode="lin" valueType="num">
                                      <p:cBhvr additive="base">
                                        <p:cTn id="7" dur="500" fill="hold"/>
                                        <p:tgtEl>
                                          <p:spTgt spid="4792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9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9235">
                                            <p:txEl>
                                              <p:pRg st="1" end="1"/>
                                            </p:txEl>
                                          </p:spTgt>
                                        </p:tgtEl>
                                        <p:attrNameLst>
                                          <p:attrName>style.visibility</p:attrName>
                                        </p:attrNameLst>
                                      </p:cBhvr>
                                      <p:to>
                                        <p:strVal val="visible"/>
                                      </p:to>
                                    </p:set>
                                    <p:anim calcmode="lin" valueType="num">
                                      <p:cBhvr additive="base">
                                        <p:cTn id="13" dur="500" fill="hold"/>
                                        <p:tgtEl>
                                          <p:spTgt spid="47923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79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79235">
                                            <p:txEl>
                                              <p:pRg st="2" end="2"/>
                                            </p:txEl>
                                          </p:spTgt>
                                        </p:tgtEl>
                                        <p:attrNameLst>
                                          <p:attrName>style.visibility</p:attrName>
                                        </p:attrNameLst>
                                      </p:cBhvr>
                                      <p:to>
                                        <p:strVal val="visible"/>
                                      </p:to>
                                    </p:set>
                                    <p:anim calcmode="lin" valueType="num">
                                      <p:cBhvr additive="base">
                                        <p:cTn id="19" dur="500" fill="hold"/>
                                        <p:tgtEl>
                                          <p:spTgt spid="47923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792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79235">
                                            <p:txEl>
                                              <p:pRg st="3" end="3"/>
                                            </p:txEl>
                                          </p:spTgt>
                                        </p:tgtEl>
                                        <p:attrNameLst>
                                          <p:attrName>style.visibility</p:attrName>
                                        </p:attrNameLst>
                                      </p:cBhvr>
                                      <p:to>
                                        <p:strVal val="visible"/>
                                      </p:to>
                                    </p:set>
                                    <p:anim calcmode="lin" valueType="num">
                                      <p:cBhvr additive="base">
                                        <p:cTn id="25" dur="500" fill="hold"/>
                                        <p:tgtEl>
                                          <p:spTgt spid="47923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7923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A5ACE8C0-6309-483B-871E-6399743799D5}"/>
              </a:ext>
            </a:extLst>
          </p:cNvPr>
          <p:cNvSpPr>
            <a:spLocks noGrp="1" noChangeArrowheads="1"/>
          </p:cNvSpPr>
          <p:nvPr>
            <p:ph type="title"/>
          </p:nvPr>
        </p:nvSpPr>
        <p:spPr/>
        <p:txBody>
          <a:bodyPr/>
          <a:lstStyle/>
          <a:p>
            <a:pPr eaLnBrk="1" hangingPunct="1"/>
            <a:r>
              <a:rPr lang="en-US" altLang="en-US" dirty="0">
                <a:solidFill>
                  <a:schemeClr val="tx1"/>
                </a:solidFill>
              </a:rPr>
              <a:t>Coase Theorem</a:t>
            </a:r>
          </a:p>
        </p:txBody>
      </p:sp>
      <p:sp>
        <p:nvSpPr>
          <p:cNvPr id="479235" name="Rectangle 3">
            <a:extLst>
              <a:ext uri="{FF2B5EF4-FFF2-40B4-BE49-F238E27FC236}">
                <a16:creationId xmlns:a16="http://schemas.microsoft.com/office/drawing/2014/main" id="{9B959DC2-8165-493B-B66C-901FC6D89C9C}"/>
              </a:ext>
            </a:extLst>
          </p:cNvPr>
          <p:cNvSpPr>
            <a:spLocks noGrp="1" noChangeArrowheads="1"/>
          </p:cNvSpPr>
          <p:nvPr>
            <p:ph type="body" sz="half" idx="1"/>
          </p:nvPr>
        </p:nvSpPr>
        <p:spPr>
          <a:xfrm>
            <a:off x="1219200" y="1605065"/>
            <a:ext cx="7545388" cy="3806825"/>
          </a:xfrm>
        </p:spPr>
        <p:txBody>
          <a:bodyPr>
            <a:normAutofit/>
          </a:bodyPr>
          <a:lstStyle/>
          <a:p>
            <a:pPr marL="0" indent="0">
              <a:buNone/>
            </a:pPr>
            <a:r>
              <a:rPr lang="en-US" b="1" dirty="0"/>
              <a:t>Conditions for the Coase Theorem</a:t>
            </a:r>
          </a:p>
          <a:p>
            <a:pPr marL="0" indent="0">
              <a:buNone/>
            </a:pPr>
            <a:r>
              <a:rPr lang="en-US" sz="1600" dirty="0"/>
              <a:t>For the Coase Theorem to hold true, several conditions must be met:</a:t>
            </a:r>
          </a:p>
          <a:p>
            <a:pPr>
              <a:buFont typeface="Arial" panose="020B0604020202020204" pitchFamily="34" charset="0"/>
              <a:buChar char="•"/>
            </a:pPr>
            <a:r>
              <a:rPr lang="en-US" sz="1600" dirty="0"/>
              <a:t>Well-Defined Property Rights: Rights must be clearly defined and enforceable.</a:t>
            </a:r>
          </a:p>
          <a:p>
            <a:pPr>
              <a:buFont typeface="Arial" panose="020B0604020202020204" pitchFamily="34" charset="0"/>
              <a:buChar char="•"/>
            </a:pPr>
            <a:r>
              <a:rPr lang="en-US" sz="1600" dirty="0"/>
              <a:t>Low Transaction Costs: The costs associated with negotiating and enforcing agreements must be minimal. High transaction costs can hinder or prevent effective bargaining.</a:t>
            </a:r>
          </a:p>
          <a:p>
            <a:pPr>
              <a:buFont typeface="Arial" panose="020B0604020202020204" pitchFamily="34" charset="0"/>
              <a:buChar char="•"/>
            </a:pPr>
            <a:r>
              <a:rPr lang="en-US" sz="1600" dirty="0"/>
              <a:t>Rational Behavior: Parties must act rationally to maximize their own utility.</a:t>
            </a:r>
          </a:p>
          <a:p>
            <a:pPr>
              <a:buFont typeface="Arial" panose="020B0604020202020204" pitchFamily="34" charset="0"/>
              <a:buChar char="•"/>
            </a:pPr>
            <a:r>
              <a:rPr lang="en-US" sz="1600" dirty="0"/>
              <a:t>No Wealth Effects: The parties' ability to pay or compensate each other should not significantly alter their preferences or behavior.</a:t>
            </a:r>
          </a:p>
          <a:p>
            <a:pPr lvl="1" eaLnBrk="1" hangingPunct="1">
              <a:lnSpc>
                <a:spcPct val="90000"/>
              </a:lnSpc>
            </a:pPr>
            <a:endParaRPr lang="en-US" altLang="en-US" sz="2200" dirty="0"/>
          </a:p>
        </p:txBody>
      </p:sp>
      <p:sp>
        <p:nvSpPr>
          <p:cNvPr id="34821" name="Rectangle 4">
            <a:extLst>
              <a:ext uri="{FF2B5EF4-FFF2-40B4-BE49-F238E27FC236}">
                <a16:creationId xmlns:a16="http://schemas.microsoft.com/office/drawing/2014/main" id="{A3EF309C-EE37-4129-9B12-71EC3682075F}"/>
              </a:ext>
            </a:extLst>
          </p:cNvPr>
          <p:cNvSpPr>
            <a:spLocks noChangeArrowheads="1"/>
          </p:cNvSpPr>
          <p:nvPr/>
        </p:nvSpPr>
        <p:spPr bwMode="auto">
          <a:xfrm>
            <a:off x="2603500" y="4400550"/>
            <a:ext cx="7545388"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60000"/>
              </a:spcBef>
              <a:buClr>
                <a:schemeClr val="tx1"/>
              </a:buClr>
            </a:pPr>
            <a:endParaRPr lang="en-US" altLang="en-US" sz="2000">
              <a:latin typeface="Arial" panose="020B0604020202020204" pitchFamily="34" charset="0"/>
            </a:endParaRPr>
          </a:p>
        </p:txBody>
      </p:sp>
    </p:spTree>
    <p:extLst>
      <p:ext uri="{BB962C8B-B14F-4D97-AF65-F5344CB8AC3E}">
        <p14:creationId xmlns:p14="http://schemas.microsoft.com/office/powerpoint/2010/main" val="416211055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9235">
                                            <p:txEl>
                                              <p:pRg st="0" end="0"/>
                                            </p:txEl>
                                          </p:spTgt>
                                        </p:tgtEl>
                                        <p:attrNameLst>
                                          <p:attrName>style.visibility</p:attrName>
                                        </p:attrNameLst>
                                      </p:cBhvr>
                                      <p:to>
                                        <p:strVal val="visible"/>
                                      </p:to>
                                    </p:set>
                                    <p:anim calcmode="lin" valueType="num">
                                      <p:cBhvr additive="base">
                                        <p:cTn id="7" dur="500" fill="hold"/>
                                        <p:tgtEl>
                                          <p:spTgt spid="4792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9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9235">
                                            <p:txEl>
                                              <p:pRg st="1" end="1"/>
                                            </p:txEl>
                                          </p:spTgt>
                                        </p:tgtEl>
                                        <p:attrNameLst>
                                          <p:attrName>style.visibility</p:attrName>
                                        </p:attrNameLst>
                                      </p:cBhvr>
                                      <p:to>
                                        <p:strVal val="visible"/>
                                      </p:to>
                                    </p:set>
                                    <p:anim calcmode="lin" valueType="num">
                                      <p:cBhvr additive="base">
                                        <p:cTn id="13" dur="500" fill="hold"/>
                                        <p:tgtEl>
                                          <p:spTgt spid="47923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79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79235">
                                            <p:txEl>
                                              <p:pRg st="2" end="2"/>
                                            </p:txEl>
                                          </p:spTgt>
                                        </p:tgtEl>
                                        <p:attrNameLst>
                                          <p:attrName>style.visibility</p:attrName>
                                        </p:attrNameLst>
                                      </p:cBhvr>
                                      <p:to>
                                        <p:strVal val="visible"/>
                                      </p:to>
                                    </p:set>
                                    <p:anim calcmode="lin" valueType="num">
                                      <p:cBhvr additive="base">
                                        <p:cTn id="19" dur="500" fill="hold"/>
                                        <p:tgtEl>
                                          <p:spTgt spid="47923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792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79235">
                                            <p:txEl>
                                              <p:pRg st="3" end="3"/>
                                            </p:txEl>
                                          </p:spTgt>
                                        </p:tgtEl>
                                        <p:attrNameLst>
                                          <p:attrName>style.visibility</p:attrName>
                                        </p:attrNameLst>
                                      </p:cBhvr>
                                      <p:to>
                                        <p:strVal val="visible"/>
                                      </p:to>
                                    </p:set>
                                    <p:anim calcmode="lin" valueType="num">
                                      <p:cBhvr additive="base">
                                        <p:cTn id="25" dur="500" fill="hold"/>
                                        <p:tgtEl>
                                          <p:spTgt spid="47923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792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79235">
                                            <p:txEl>
                                              <p:pRg st="4" end="4"/>
                                            </p:txEl>
                                          </p:spTgt>
                                        </p:tgtEl>
                                        <p:attrNameLst>
                                          <p:attrName>style.visibility</p:attrName>
                                        </p:attrNameLst>
                                      </p:cBhvr>
                                      <p:to>
                                        <p:strVal val="visible"/>
                                      </p:to>
                                    </p:set>
                                    <p:anim calcmode="lin" valueType="num">
                                      <p:cBhvr additive="base">
                                        <p:cTn id="31" dur="500" fill="hold"/>
                                        <p:tgtEl>
                                          <p:spTgt spid="47923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792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79235">
                                            <p:txEl>
                                              <p:pRg st="5" end="5"/>
                                            </p:txEl>
                                          </p:spTgt>
                                        </p:tgtEl>
                                        <p:attrNameLst>
                                          <p:attrName>style.visibility</p:attrName>
                                        </p:attrNameLst>
                                      </p:cBhvr>
                                      <p:to>
                                        <p:strVal val="visible"/>
                                      </p:to>
                                    </p:set>
                                    <p:anim calcmode="lin" valueType="num">
                                      <p:cBhvr additive="base">
                                        <p:cTn id="37" dur="500" fill="hold"/>
                                        <p:tgtEl>
                                          <p:spTgt spid="47923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792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A5ACE8C0-6309-483B-871E-6399743799D5}"/>
              </a:ext>
            </a:extLst>
          </p:cNvPr>
          <p:cNvSpPr>
            <a:spLocks noGrp="1" noChangeArrowheads="1"/>
          </p:cNvSpPr>
          <p:nvPr>
            <p:ph type="title"/>
          </p:nvPr>
        </p:nvSpPr>
        <p:spPr/>
        <p:txBody>
          <a:bodyPr/>
          <a:lstStyle/>
          <a:p>
            <a:pPr eaLnBrk="1" hangingPunct="1"/>
            <a:r>
              <a:rPr lang="en-US" altLang="en-US" dirty="0">
                <a:solidFill>
                  <a:schemeClr val="tx1"/>
                </a:solidFill>
              </a:rPr>
              <a:t>Coase Theorem</a:t>
            </a:r>
          </a:p>
        </p:txBody>
      </p:sp>
      <p:sp>
        <p:nvSpPr>
          <p:cNvPr id="479235" name="Rectangle 3">
            <a:extLst>
              <a:ext uri="{FF2B5EF4-FFF2-40B4-BE49-F238E27FC236}">
                <a16:creationId xmlns:a16="http://schemas.microsoft.com/office/drawing/2014/main" id="{9B959DC2-8165-493B-B66C-901FC6D89C9C}"/>
              </a:ext>
            </a:extLst>
          </p:cNvPr>
          <p:cNvSpPr>
            <a:spLocks noGrp="1" noChangeArrowheads="1"/>
          </p:cNvSpPr>
          <p:nvPr>
            <p:ph type="body" sz="half" idx="1"/>
          </p:nvPr>
        </p:nvSpPr>
        <p:spPr>
          <a:xfrm>
            <a:off x="1219200" y="1605065"/>
            <a:ext cx="7545388" cy="4945860"/>
          </a:xfrm>
        </p:spPr>
        <p:txBody>
          <a:bodyPr>
            <a:normAutofit/>
          </a:bodyPr>
          <a:lstStyle/>
          <a:p>
            <a:pPr marL="0" indent="0" algn="just">
              <a:buNone/>
            </a:pPr>
            <a:r>
              <a:rPr lang="en-US" dirty="0"/>
              <a:t>Despite its elegance, the Coase Theorem has several limitations:</a:t>
            </a:r>
          </a:p>
          <a:p>
            <a:pPr algn="just">
              <a:buFont typeface="Arial" panose="020B0604020202020204" pitchFamily="34" charset="0"/>
              <a:buChar char="•"/>
            </a:pPr>
            <a:r>
              <a:rPr lang="en-US" sz="1600" b="1" dirty="0"/>
              <a:t>High Transaction Costs</a:t>
            </a:r>
            <a:r>
              <a:rPr lang="en-US" sz="1600" dirty="0"/>
              <a:t>: In reality, negotiating and enforcing agreements can be costly and complex, especially when many parties are involved.</a:t>
            </a:r>
          </a:p>
          <a:p>
            <a:pPr algn="just">
              <a:buFont typeface="Arial" panose="020B0604020202020204" pitchFamily="34" charset="0"/>
              <a:buChar char="•"/>
            </a:pPr>
            <a:r>
              <a:rPr lang="en-US" sz="1600" b="1" dirty="0"/>
              <a:t>Information Asymmetry</a:t>
            </a:r>
            <a:r>
              <a:rPr lang="en-US" sz="1600" dirty="0"/>
              <a:t>: Parties may not have equal access to information, complicating negotiations.</a:t>
            </a:r>
          </a:p>
          <a:p>
            <a:pPr algn="just">
              <a:buFont typeface="Arial" panose="020B0604020202020204" pitchFamily="34" charset="0"/>
              <a:buChar char="•"/>
            </a:pPr>
            <a:r>
              <a:rPr lang="en-US" sz="1600" b="1" dirty="0"/>
              <a:t>Market Power</a:t>
            </a:r>
            <a:r>
              <a:rPr lang="en-US" sz="1600" dirty="0"/>
              <a:t>: The presence of monopolies or other forms of market power can distort bargaining outcomes.</a:t>
            </a:r>
          </a:p>
          <a:p>
            <a:pPr algn="just">
              <a:buFont typeface="Arial" panose="020B0604020202020204" pitchFamily="34" charset="0"/>
              <a:buChar char="•"/>
            </a:pPr>
            <a:r>
              <a:rPr lang="en-US" sz="1600" b="1" dirty="0"/>
              <a:t>Equity Concerns</a:t>
            </a:r>
            <a:r>
              <a:rPr lang="en-US" sz="1600" dirty="0"/>
              <a:t>: The theorem focuses on efficiency, not equity. The distributional consequences of bargaining outcomes can be inequitable.</a:t>
            </a:r>
            <a:endParaRPr lang="en-US" sz="1600" b="1" dirty="0"/>
          </a:p>
          <a:p>
            <a:pPr marL="0" indent="0" algn="just">
              <a:buNone/>
            </a:pPr>
            <a:r>
              <a:rPr lang="en-US" dirty="0"/>
              <a:t>The Coase Theorem provides a powerful lens through which to view the resolution of externalities and the role of property rights in achieving efficient outcomes. While its assumptions may not always hold in the real world, the insights it offers are invaluable for understanding the interplay between legal frameworks, market mechanisms, and economic efficiency.</a:t>
            </a:r>
          </a:p>
          <a:p>
            <a:pPr lvl="1" eaLnBrk="1" hangingPunct="1">
              <a:lnSpc>
                <a:spcPct val="90000"/>
              </a:lnSpc>
            </a:pPr>
            <a:endParaRPr lang="en-US" altLang="en-US" sz="2200" dirty="0"/>
          </a:p>
        </p:txBody>
      </p:sp>
      <p:sp>
        <p:nvSpPr>
          <p:cNvPr id="34818" name="Slide Number Placeholder 6">
            <a:extLst>
              <a:ext uri="{FF2B5EF4-FFF2-40B4-BE49-F238E27FC236}">
                <a16:creationId xmlns:a16="http://schemas.microsoft.com/office/drawing/2014/main" id="{822D8277-A3AE-41BC-9FF9-F0C17C25B775}"/>
              </a:ext>
            </a:extLst>
          </p:cNvPr>
          <p:cNvSpPr>
            <a:spLocks noGrp="1" noChangeArrowheads="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buFontTx/>
              <a:buNone/>
            </a:pPr>
            <a:fld id="{3A0D6A10-2727-4544-8467-16B609DA2F75}" type="slidenum">
              <a:rPr lang="en-US" altLang="en-US" sz="1400">
                <a:latin typeface="Arial" panose="020B0604020202020204" pitchFamily="34" charset="0"/>
              </a:rPr>
              <a:pPr>
                <a:buFontTx/>
                <a:buNone/>
              </a:pPr>
              <a:t>104</a:t>
            </a:fld>
            <a:endParaRPr lang="en-US" altLang="en-US" sz="1400">
              <a:latin typeface="Arial" panose="020B0604020202020204" pitchFamily="34" charset="0"/>
            </a:endParaRPr>
          </a:p>
        </p:txBody>
      </p:sp>
      <p:sp>
        <p:nvSpPr>
          <p:cNvPr id="34821" name="Rectangle 4">
            <a:extLst>
              <a:ext uri="{FF2B5EF4-FFF2-40B4-BE49-F238E27FC236}">
                <a16:creationId xmlns:a16="http://schemas.microsoft.com/office/drawing/2014/main" id="{A3EF309C-EE37-4129-9B12-71EC3682075F}"/>
              </a:ext>
            </a:extLst>
          </p:cNvPr>
          <p:cNvSpPr>
            <a:spLocks noChangeArrowheads="1"/>
          </p:cNvSpPr>
          <p:nvPr/>
        </p:nvSpPr>
        <p:spPr bwMode="auto">
          <a:xfrm>
            <a:off x="2603500" y="4400550"/>
            <a:ext cx="7545388"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60000"/>
              </a:spcBef>
              <a:buClr>
                <a:schemeClr val="tx1"/>
              </a:buClr>
            </a:pPr>
            <a:endParaRPr lang="en-US" altLang="en-US" sz="2000">
              <a:latin typeface="Arial" panose="020B0604020202020204" pitchFamily="34" charset="0"/>
            </a:endParaRPr>
          </a:p>
        </p:txBody>
      </p:sp>
    </p:spTree>
    <p:extLst>
      <p:ext uri="{BB962C8B-B14F-4D97-AF65-F5344CB8AC3E}">
        <p14:creationId xmlns:p14="http://schemas.microsoft.com/office/powerpoint/2010/main" val="379507665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9235">
                                            <p:txEl>
                                              <p:pRg st="0" end="0"/>
                                            </p:txEl>
                                          </p:spTgt>
                                        </p:tgtEl>
                                        <p:attrNameLst>
                                          <p:attrName>style.visibility</p:attrName>
                                        </p:attrNameLst>
                                      </p:cBhvr>
                                      <p:to>
                                        <p:strVal val="visible"/>
                                      </p:to>
                                    </p:set>
                                    <p:anim calcmode="lin" valueType="num">
                                      <p:cBhvr additive="base">
                                        <p:cTn id="7" dur="500" fill="hold"/>
                                        <p:tgtEl>
                                          <p:spTgt spid="4792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9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9235">
                                            <p:txEl>
                                              <p:pRg st="1" end="1"/>
                                            </p:txEl>
                                          </p:spTgt>
                                        </p:tgtEl>
                                        <p:attrNameLst>
                                          <p:attrName>style.visibility</p:attrName>
                                        </p:attrNameLst>
                                      </p:cBhvr>
                                      <p:to>
                                        <p:strVal val="visible"/>
                                      </p:to>
                                    </p:set>
                                    <p:anim calcmode="lin" valueType="num">
                                      <p:cBhvr additive="base">
                                        <p:cTn id="13" dur="500" fill="hold"/>
                                        <p:tgtEl>
                                          <p:spTgt spid="47923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79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79235">
                                            <p:txEl>
                                              <p:pRg st="2" end="2"/>
                                            </p:txEl>
                                          </p:spTgt>
                                        </p:tgtEl>
                                        <p:attrNameLst>
                                          <p:attrName>style.visibility</p:attrName>
                                        </p:attrNameLst>
                                      </p:cBhvr>
                                      <p:to>
                                        <p:strVal val="visible"/>
                                      </p:to>
                                    </p:set>
                                    <p:anim calcmode="lin" valueType="num">
                                      <p:cBhvr additive="base">
                                        <p:cTn id="19" dur="500" fill="hold"/>
                                        <p:tgtEl>
                                          <p:spTgt spid="47923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792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79235">
                                            <p:txEl>
                                              <p:pRg st="3" end="3"/>
                                            </p:txEl>
                                          </p:spTgt>
                                        </p:tgtEl>
                                        <p:attrNameLst>
                                          <p:attrName>style.visibility</p:attrName>
                                        </p:attrNameLst>
                                      </p:cBhvr>
                                      <p:to>
                                        <p:strVal val="visible"/>
                                      </p:to>
                                    </p:set>
                                    <p:anim calcmode="lin" valueType="num">
                                      <p:cBhvr additive="base">
                                        <p:cTn id="25" dur="500" fill="hold"/>
                                        <p:tgtEl>
                                          <p:spTgt spid="47923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792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79235">
                                            <p:txEl>
                                              <p:pRg st="4" end="4"/>
                                            </p:txEl>
                                          </p:spTgt>
                                        </p:tgtEl>
                                        <p:attrNameLst>
                                          <p:attrName>style.visibility</p:attrName>
                                        </p:attrNameLst>
                                      </p:cBhvr>
                                      <p:to>
                                        <p:strVal val="visible"/>
                                      </p:to>
                                    </p:set>
                                    <p:anim calcmode="lin" valueType="num">
                                      <p:cBhvr additive="base">
                                        <p:cTn id="31" dur="500" fill="hold"/>
                                        <p:tgtEl>
                                          <p:spTgt spid="47923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792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79235">
                                            <p:txEl>
                                              <p:pRg st="5" end="5"/>
                                            </p:txEl>
                                          </p:spTgt>
                                        </p:tgtEl>
                                        <p:attrNameLst>
                                          <p:attrName>style.visibility</p:attrName>
                                        </p:attrNameLst>
                                      </p:cBhvr>
                                      <p:to>
                                        <p:strVal val="visible"/>
                                      </p:to>
                                    </p:set>
                                    <p:anim calcmode="lin" valueType="num">
                                      <p:cBhvr additive="base">
                                        <p:cTn id="37" dur="500" fill="hold"/>
                                        <p:tgtEl>
                                          <p:spTgt spid="47923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792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D79ED-B44F-7B09-362D-CD0ED907B443}"/>
              </a:ext>
            </a:extLst>
          </p:cNvPr>
          <p:cNvSpPr>
            <a:spLocks noGrp="1"/>
          </p:cNvSpPr>
          <p:nvPr>
            <p:ph type="title"/>
          </p:nvPr>
        </p:nvSpPr>
        <p:spPr>
          <a:xfrm>
            <a:off x="5536734" y="609600"/>
            <a:ext cx="3737268" cy="1320800"/>
          </a:xfrm>
        </p:spPr>
        <p:txBody>
          <a:bodyPr>
            <a:normAutofit fontScale="90000"/>
          </a:bodyPr>
          <a:lstStyle/>
          <a:p>
            <a:r>
              <a:rPr lang="en-US" sz="3300" dirty="0"/>
              <a:t>Individual Assignment classwork</a:t>
            </a:r>
          </a:p>
        </p:txBody>
      </p:sp>
      <p:sp>
        <p:nvSpPr>
          <p:cNvPr id="3" name="Content Placeholder 2">
            <a:extLst>
              <a:ext uri="{FF2B5EF4-FFF2-40B4-BE49-F238E27FC236}">
                <a16:creationId xmlns:a16="http://schemas.microsoft.com/office/drawing/2014/main" id="{C7068AF2-C92D-9FF2-5A25-DC31F9758C77}"/>
              </a:ext>
            </a:extLst>
          </p:cNvPr>
          <p:cNvSpPr>
            <a:spLocks noGrp="1"/>
          </p:cNvSpPr>
          <p:nvPr>
            <p:ph idx="1"/>
          </p:nvPr>
        </p:nvSpPr>
        <p:spPr>
          <a:xfrm>
            <a:off x="5209563" y="2160589"/>
            <a:ext cx="4064439" cy="3880773"/>
          </a:xfrm>
        </p:spPr>
        <p:txBody>
          <a:bodyPr>
            <a:normAutofit/>
          </a:bodyPr>
          <a:lstStyle/>
          <a:p>
            <a:r>
              <a:rPr lang="en-US" dirty="0"/>
              <a:t>Work on your individual assignment</a:t>
            </a:r>
          </a:p>
        </p:txBody>
      </p:sp>
      <p:pic>
        <p:nvPicPr>
          <p:cNvPr id="5" name="Picture 4" descr="People at the meeting desk">
            <a:extLst>
              <a:ext uri="{FF2B5EF4-FFF2-40B4-BE49-F238E27FC236}">
                <a16:creationId xmlns:a16="http://schemas.microsoft.com/office/drawing/2014/main" id="{F4A376BD-1441-C40B-C983-EF550BC0F78E}"/>
              </a:ext>
            </a:extLst>
          </p:cNvPr>
          <p:cNvPicPr>
            <a:picLocks noChangeAspect="1"/>
          </p:cNvPicPr>
          <p:nvPr/>
        </p:nvPicPr>
        <p:blipFill rotWithShape="1">
          <a:blip r:embed="rId2"/>
          <a:srcRect l="23174" r="3257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3199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878D-FB34-4B75-BBA3-447C6F08316E}"/>
              </a:ext>
            </a:extLst>
          </p:cNvPr>
          <p:cNvSpPr>
            <a:spLocks noGrp="1"/>
          </p:cNvSpPr>
          <p:nvPr>
            <p:ph type="title"/>
          </p:nvPr>
        </p:nvSpPr>
        <p:spPr/>
        <p:txBody>
          <a:bodyPr/>
          <a:lstStyle/>
          <a:p>
            <a:r>
              <a:rPr lang="en-US" dirty="0"/>
              <a:t>Economics Background</a:t>
            </a:r>
          </a:p>
        </p:txBody>
      </p:sp>
      <p:sp>
        <p:nvSpPr>
          <p:cNvPr id="3" name="Content Placeholder 2">
            <a:extLst>
              <a:ext uri="{FF2B5EF4-FFF2-40B4-BE49-F238E27FC236}">
                <a16:creationId xmlns:a16="http://schemas.microsoft.com/office/drawing/2014/main" id="{20E2C7D1-41D4-FE77-40A8-50CB93BF4939}"/>
              </a:ext>
            </a:extLst>
          </p:cNvPr>
          <p:cNvSpPr>
            <a:spLocks noGrp="1"/>
          </p:cNvSpPr>
          <p:nvPr>
            <p:ph idx="1"/>
          </p:nvPr>
        </p:nvSpPr>
        <p:spPr>
          <a:xfrm>
            <a:off x="677334" y="1304365"/>
            <a:ext cx="8596668" cy="3240339"/>
          </a:xfrm>
        </p:spPr>
        <p:txBody>
          <a:bodyPr>
            <a:normAutofit/>
          </a:bodyPr>
          <a:lstStyle/>
          <a:p>
            <a:pPr marL="0" marR="0" algn="just">
              <a:lnSpc>
                <a:spcPct val="150000"/>
              </a:lnSpc>
              <a:spcBef>
                <a:spcPts val="0"/>
              </a:spcBef>
              <a:spcAft>
                <a:spcPts val="800"/>
              </a:spcAft>
            </a:pPr>
            <a:r>
              <a:rPr lang="en-US" sz="1800" b="1" kern="0" dirty="0">
                <a:effectLst/>
                <a:latin typeface="Arial" panose="020B0604020202020204" pitchFamily="34" charset="0"/>
                <a:ea typeface="Aptos" panose="020B0004020202020204" pitchFamily="34" charset="0"/>
                <a:cs typeface="Times New Roman" panose="02020603050405020304" pitchFamily="18" charset="0"/>
              </a:rPr>
              <a:t>Economics</a:t>
            </a:r>
            <a:r>
              <a:rPr lang="en-US" sz="1800" kern="0" dirty="0">
                <a:effectLst/>
                <a:latin typeface="Arial" panose="020B0604020202020204" pitchFamily="34" charset="0"/>
                <a:ea typeface="Aptos" panose="020B0004020202020204" pitchFamily="34" charset="0"/>
                <a:cs typeface="Times New Roman" panose="02020603050405020304" pitchFamily="18" charset="0"/>
              </a:rPr>
              <a:t> intersects with various disciplines, including sociology, psychology, political science, and mathematics, to provide a comprehensive understanding of economic phenomena. </a:t>
            </a:r>
            <a:r>
              <a:rPr lang="en-US" sz="1800" b="1" kern="0" dirty="0">
                <a:effectLst/>
                <a:latin typeface="Arial" panose="020B0604020202020204" pitchFamily="34" charset="0"/>
                <a:ea typeface="Aptos" panose="020B0004020202020204" pitchFamily="34" charset="0"/>
                <a:cs typeface="Times New Roman" panose="02020603050405020304" pitchFamily="18" charset="0"/>
              </a:rPr>
              <a:t>Behavioral economics </a:t>
            </a:r>
            <a:r>
              <a:rPr lang="en-US" sz="1800" kern="0" dirty="0">
                <a:effectLst/>
                <a:latin typeface="Arial" panose="020B0604020202020204" pitchFamily="34" charset="0"/>
                <a:ea typeface="Aptos" panose="020B0004020202020204" pitchFamily="34" charset="0"/>
                <a:cs typeface="Times New Roman" panose="02020603050405020304" pitchFamily="18" charset="0"/>
              </a:rPr>
              <a:t>integrates insights from psychology to study how individuals' cognitive biases and heuristics influence economic decision-making, while </a:t>
            </a:r>
            <a:r>
              <a:rPr lang="en-US" sz="1800" b="1" kern="0" dirty="0">
                <a:effectLst/>
                <a:latin typeface="Arial" panose="020B0604020202020204" pitchFamily="34" charset="0"/>
                <a:ea typeface="Aptos" panose="020B0004020202020204" pitchFamily="34" charset="0"/>
                <a:cs typeface="Times New Roman" panose="02020603050405020304" pitchFamily="18" charset="0"/>
              </a:rPr>
              <a:t>econometrics</a:t>
            </a:r>
            <a:r>
              <a:rPr lang="en-US" sz="1800" kern="0" dirty="0">
                <a:effectLst/>
                <a:latin typeface="Arial" panose="020B0604020202020204" pitchFamily="34" charset="0"/>
                <a:ea typeface="Aptos" panose="020B0004020202020204" pitchFamily="34" charset="0"/>
                <a:cs typeface="Times New Roman" panose="02020603050405020304" pitchFamily="18" charset="0"/>
              </a:rPr>
              <a:t> employs statistical methods to analyze economic data and test economic theories empirically.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98778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878D-FB34-4B75-BBA3-447C6F08316E}"/>
              </a:ext>
            </a:extLst>
          </p:cNvPr>
          <p:cNvSpPr>
            <a:spLocks noGrp="1"/>
          </p:cNvSpPr>
          <p:nvPr>
            <p:ph type="title"/>
          </p:nvPr>
        </p:nvSpPr>
        <p:spPr/>
        <p:txBody>
          <a:bodyPr/>
          <a:lstStyle/>
          <a:p>
            <a:r>
              <a:rPr lang="en-US" dirty="0"/>
              <a:t>Economics Background</a:t>
            </a:r>
          </a:p>
        </p:txBody>
      </p:sp>
      <p:sp>
        <p:nvSpPr>
          <p:cNvPr id="3" name="Content Placeholder 2">
            <a:extLst>
              <a:ext uri="{FF2B5EF4-FFF2-40B4-BE49-F238E27FC236}">
                <a16:creationId xmlns:a16="http://schemas.microsoft.com/office/drawing/2014/main" id="{20E2C7D1-41D4-FE77-40A8-50CB93BF4939}"/>
              </a:ext>
            </a:extLst>
          </p:cNvPr>
          <p:cNvSpPr>
            <a:spLocks noGrp="1"/>
          </p:cNvSpPr>
          <p:nvPr>
            <p:ph idx="1"/>
          </p:nvPr>
        </p:nvSpPr>
        <p:spPr>
          <a:xfrm>
            <a:off x="677334" y="1304366"/>
            <a:ext cx="8596668" cy="4755240"/>
          </a:xfrm>
        </p:spPr>
        <p:txBody>
          <a:bodyPr>
            <a:normAutofit fontScale="77500" lnSpcReduction="20000"/>
          </a:bodyPr>
          <a:lstStyle/>
          <a:p>
            <a:pPr marL="0" marR="0" algn="just">
              <a:lnSpc>
                <a:spcPct val="150000"/>
              </a:lnSpc>
              <a:spcBef>
                <a:spcPts val="0"/>
              </a:spcBef>
              <a:spcAft>
                <a:spcPts val="800"/>
              </a:spcAft>
            </a:pPr>
            <a:r>
              <a:rPr lang="en-US" sz="2300" kern="0" dirty="0">
                <a:effectLst/>
                <a:latin typeface="Arial" panose="020B0604020202020204" pitchFamily="34" charset="0"/>
                <a:ea typeface="Aptos" panose="020B0004020202020204" pitchFamily="34" charset="0"/>
                <a:cs typeface="Times New Roman" panose="02020603050405020304" pitchFamily="18" charset="0"/>
              </a:rPr>
              <a:t>Economics serves as a powerful tool for analyzing and understanding complex economic systems and human behavior. By applying rigorous methodologies and theoretical frameworks, economists seek to address real-world challenges and inform policy decisions to promote economic prosperity, social welfare, and sustainable development. As a dynamic and evolving field, the science of economics continues to evolve, adapting to new realities and advancing our understanding of the intricacies of the economic world.</a:t>
            </a:r>
          </a:p>
          <a:p>
            <a:pPr marL="0" marR="0" algn="just">
              <a:lnSpc>
                <a:spcPct val="150000"/>
              </a:lnSpc>
              <a:spcBef>
                <a:spcPts val="0"/>
              </a:spcBef>
              <a:spcAft>
                <a:spcPts val="800"/>
              </a:spcAft>
            </a:pPr>
            <a:r>
              <a:rPr lang="en-US" sz="2300" kern="0" dirty="0">
                <a:latin typeface="Arial" panose="020B0604020202020204" pitchFamily="34" charset="0"/>
                <a:ea typeface="Aptos" panose="020B0004020202020204" pitchFamily="34" charset="0"/>
                <a:cs typeface="Times New Roman" panose="02020603050405020304" pitchFamily="18" charset="0"/>
              </a:rPr>
              <a:t>Nevertheless, economic theory is based on assumptions. The quality if assumptions is important when we test and develop economic theory.</a:t>
            </a:r>
          </a:p>
          <a:p>
            <a:pPr marL="0" marR="0" indent="0" algn="just">
              <a:lnSpc>
                <a:spcPct val="150000"/>
              </a:lnSpc>
              <a:spcBef>
                <a:spcPts val="0"/>
              </a:spcBef>
              <a:spcAft>
                <a:spcPts val="800"/>
              </a:spcAft>
              <a:buNone/>
            </a:pPr>
            <a:r>
              <a:rPr lang="en-US" sz="2300" kern="0" dirty="0">
                <a:latin typeface="Arial" panose="020B0604020202020204" pitchFamily="34" charset="0"/>
                <a:ea typeface="Aptos" panose="020B0004020202020204" pitchFamily="34" charset="0"/>
                <a:cs typeface="Times New Roman" panose="02020603050405020304" pitchFamily="18" charset="0"/>
              </a:rPr>
              <a:t>Examples of assumptions: rational agents, zero transaction costs, zero taxes, perfect information, no barriers etc. </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6422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6E63-D7E1-4EC9-EB40-BD8E9D453462}"/>
              </a:ext>
            </a:extLst>
          </p:cNvPr>
          <p:cNvSpPr>
            <a:spLocks noGrp="1"/>
          </p:cNvSpPr>
          <p:nvPr>
            <p:ph type="title"/>
          </p:nvPr>
        </p:nvSpPr>
        <p:spPr/>
        <p:txBody>
          <a:bodyPr/>
          <a:lstStyle/>
          <a:p>
            <a:r>
              <a:rPr lang="en-US" dirty="0"/>
              <a:t>Economics Background</a:t>
            </a:r>
          </a:p>
        </p:txBody>
      </p:sp>
      <p:sp>
        <p:nvSpPr>
          <p:cNvPr id="3" name="Content Placeholder 2">
            <a:extLst>
              <a:ext uri="{FF2B5EF4-FFF2-40B4-BE49-F238E27FC236}">
                <a16:creationId xmlns:a16="http://schemas.microsoft.com/office/drawing/2014/main" id="{DF147E4E-158A-5E46-2B66-D97C54E850A5}"/>
              </a:ext>
            </a:extLst>
          </p:cNvPr>
          <p:cNvSpPr>
            <a:spLocks noGrp="1"/>
          </p:cNvSpPr>
          <p:nvPr>
            <p:ph idx="1"/>
          </p:nvPr>
        </p:nvSpPr>
        <p:spPr/>
        <p:txBody>
          <a:bodyPr/>
          <a:lstStyle/>
          <a:p>
            <a:r>
              <a:rPr lang="en-US" dirty="0"/>
              <a:t>Theory is a simplification of reality. </a:t>
            </a:r>
          </a:p>
        </p:txBody>
      </p:sp>
      <p:pic>
        <p:nvPicPr>
          <p:cNvPr id="5" name="Picture 4">
            <a:extLst>
              <a:ext uri="{FF2B5EF4-FFF2-40B4-BE49-F238E27FC236}">
                <a16:creationId xmlns:a16="http://schemas.microsoft.com/office/drawing/2014/main" id="{5F316DB2-2C9D-E061-E3B8-DF7F0E79F423}"/>
              </a:ext>
            </a:extLst>
          </p:cNvPr>
          <p:cNvPicPr>
            <a:picLocks noChangeAspect="1"/>
          </p:cNvPicPr>
          <p:nvPr/>
        </p:nvPicPr>
        <p:blipFill>
          <a:blip r:embed="rId2"/>
          <a:stretch>
            <a:fillRect/>
          </a:stretch>
        </p:blipFill>
        <p:spPr>
          <a:xfrm>
            <a:off x="3219378" y="2998455"/>
            <a:ext cx="2505075" cy="2771775"/>
          </a:xfrm>
          <a:prstGeom prst="rect">
            <a:avLst/>
          </a:prstGeom>
        </p:spPr>
      </p:pic>
    </p:spTree>
    <p:extLst>
      <p:ext uri="{BB962C8B-B14F-4D97-AF65-F5344CB8AC3E}">
        <p14:creationId xmlns:p14="http://schemas.microsoft.com/office/powerpoint/2010/main" val="89071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F9B5-794A-4319-9AAC-229F9F82100A}"/>
              </a:ext>
            </a:extLst>
          </p:cNvPr>
          <p:cNvSpPr>
            <a:spLocks noGrp="1"/>
          </p:cNvSpPr>
          <p:nvPr>
            <p:ph type="title"/>
          </p:nvPr>
        </p:nvSpPr>
        <p:spPr>
          <a:xfrm>
            <a:off x="2849562" y="609600"/>
            <a:ext cx="6424440" cy="1320800"/>
          </a:xfrm>
        </p:spPr>
        <p:txBody>
          <a:bodyPr>
            <a:normAutofit/>
          </a:bodyPr>
          <a:lstStyle/>
          <a:p>
            <a:r>
              <a:rPr lang="en-US" dirty="0"/>
              <a:t>Economics Background</a:t>
            </a:r>
            <a:endParaRPr lang="en-US"/>
          </a:p>
        </p:txBody>
      </p:sp>
      <p:pic>
        <p:nvPicPr>
          <p:cNvPr id="68" name="Picture 67" descr="Colourful carved figures of humans">
            <a:extLst>
              <a:ext uri="{FF2B5EF4-FFF2-40B4-BE49-F238E27FC236}">
                <a16:creationId xmlns:a16="http://schemas.microsoft.com/office/drawing/2014/main" id="{D1775375-ADCE-9C91-0AEE-F6C9C131C199}"/>
              </a:ext>
            </a:extLst>
          </p:cNvPr>
          <p:cNvPicPr>
            <a:picLocks noChangeAspect="1"/>
          </p:cNvPicPr>
          <p:nvPr/>
        </p:nvPicPr>
        <p:blipFill rotWithShape="1">
          <a:blip r:embed="rId2"/>
          <a:srcRect l="39517" r="32119"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72" name="Isosceles Triangle 71">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Content Placeholder 2">
            <a:extLst>
              <a:ext uri="{FF2B5EF4-FFF2-40B4-BE49-F238E27FC236}">
                <a16:creationId xmlns:a16="http://schemas.microsoft.com/office/drawing/2014/main" id="{F3737DA5-9F97-492D-A260-AB73E825B6B6}"/>
              </a:ext>
            </a:extLst>
          </p:cNvPr>
          <p:cNvSpPr>
            <a:spLocks noGrp="1"/>
          </p:cNvSpPr>
          <p:nvPr>
            <p:ph idx="1"/>
          </p:nvPr>
        </p:nvSpPr>
        <p:spPr>
          <a:xfrm>
            <a:off x="2849562" y="2160589"/>
            <a:ext cx="6424440" cy="3880773"/>
          </a:xfrm>
        </p:spPr>
        <p:txBody>
          <a:bodyPr>
            <a:normAutofit/>
          </a:bodyPr>
          <a:lstStyle/>
          <a:p>
            <a:pPr marL="0" indent="0" eaLnBrk="1" hangingPunct="1">
              <a:buNone/>
            </a:pPr>
            <a:r>
              <a:rPr lang="en-US" altLang="en-US" b="1"/>
              <a:t>Economists study:</a:t>
            </a:r>
          </a:p>
          <a:p>
            <a:pPr marL="0" indent="0" eaLnBrk="1" hangingPunct="1">
              <a:buNone/>
            </a:pPr>
            <a:endParaRPr lang="en-US" altLang="en-US" b="1"/>
          </a:p>
          <a:p>
            <a:pPr lvl="1" eaLnBrk="1" hangingPunct="1"/>
            <a:r>
              <a:rPr lang="en-US" altLang="en-US"/>
              <a:t>How people make decisions  (give examples) </a:t>
            </a:r>
          </a:p>
          <a:p>
            <a:pPr lvl="1" eaLnBrk="1" hangingPunct="1"/>
            <a:endParaRPr lang="en-US" altLang="en-US"/>
          </a:p>
          <a:p>
            <a:pPr lvl="1" eaLnBrk="1" hangingPunct="1"/>
            <a:r>
              <a:rPr lang="en-US" altLang="en-US"/>
              <a:t>How people interact with one another (give examples)</a:t>
            </a:r>
          </a:p>
          <a:p>
            <a:pPr lvl="1" eaLnBrk="1" hangingPunct="1"/>
            <a:endParaRPr lang="en-US" altLang="en-US"/>
          </a:p>
          <a:p>
            <a:pPr lvl="1" eaLnBrk="1" hangingPunct="1"/>
            <a:r>
              <a:rPr lang="en-US" altLang="en-US"/>
              <a:t>Analyze forces that affect the economy (endogenous and exogenous)</a:t>
            </a:r>
          </a:p>
          <a:p>
            <a:endParaRPr lang="en-US"/>
          </a:p>
        </p:txBody>
      </p:sp>
    </p:spTree>
    <p:extLst>
      <p:ext uri="{BB962C8B-B14F-4D97-AF65-F5344CB8AC3E}">
        <p14:creationId xmlns:p14="http://schemas.microsoft.com/office/powerpoint/2010/main" val="2759563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F9B5-794A-4319-9AAC-229F9F82100A}"/>
              </a:ext>
            </a:extLst>
          </p:cNvPr>
          <p:cNvSpPr>
            <a:spLocks noGrp="1"/>
          </p:cNvSpPr>
          <p:nvPr>
            <p:ph type="title"/>
          </p:nvPr>
        </p:nvSpPr>
        <p:spPr>
          <a:xfrm>
            <a:off x="482931" y="808056"/>
            <a:ext cx="8381238" cy="1077229"/>
          </a:xfrm>
        </p:spPr>
        <p:txBody>
          <a:bodyPr>
            <a:normAutofit/>
          </a:bodyPr>
          <a:lstStyle/>
          <a:p>
            <a:pPr algn="l"/>
            <a:r>
              <a:rPr lang="en-US" dirty="0"/>
              <a:t>Economics Background</a:t>
            </a:r>
            <a:endParaRPr lang="en-US" dirty="0">
              <a:solidFill>
                <a:schemeClr val="tx1"/>
              </a:solidFill>
            </a:endParaRPr>
          </a:p>
        </p:txBody>
      </p:sp>
      <p:sp>
        <p:nvSpPr>
          <p:cNvPr id="66" name="Content Placeholder 2">
            <a:extLst>
              <a:ext uri="{FF2B5EF4-FFF2-40B4-BE49-F238E27FC236}">
                <a16:creationId xmlns:a16="http://schemas.microsoft.com/office/drawing/2014/main" id="{F3737DA5-9F97-492D-A260-AB73E825B6B6}"/>
              </a:ext>
            </a:extLst>
          </p:cNvPr>
          <p:cNvSpPr>
            <a:spLocks noGrp="1"/>
          </p:cNvSpPr>
          <p:nvPr>
            <p:ph idx="1"/>
          </p:nvPr>
        </p:nvSpPr>
        <p:spPr>
          <a:xfrm>
            <a:off x="482931" y="2052116"/>
            <a:ext cx="8981819" cy="3997828"/>
          </a:xfrm>
        </p:spPr>
        <p:txBody>
          <a:bodyPr anchor="t">
            <a:normAutofit/>
          </a:bodyPr>
          <a:lstStyle/>
          <a:p>
            <a:pPr eaLnBrk="1" hangingPunct="1">
              <a:buFontTx/>
              <a:buNone/>
            </a:pPr>
            <a:r>
              <a:rPr lang="en-US" altLang="en-US" sz="2000" dirty="0"/>
              <a:t>Individuals, families and society face choices when decide.</a:t>
            </a:r>
          </a:p>
          <a:p>
            <a:pPr eaLnBrk="1" hangingPunct="1">
              <a:buFontTx/>
              <a:buNone/>
            </a:pPr>
            <a:endParaRPr lang="en-US" altLang="en-US" sz="2000" dirty="0"/>
          </a:p>
          <a:p>
            <a:r>
              <a:rPr lang="en-US" altLang="en-US" sz="2000" dirty="0"/>
              <a:t>Individual (eat this or that, work/rest, consume/save)</a:t>
            </a:r>
          </a:p>
          <a:p>
            <a:endParaRPr lang="en-US" altLang="en-US" sz="2000" dirty="0"/>
          </a:p>
          <a:p>
            <a:r>
              <a:rPr lang="en-US" altLang="en-US" sz="2000" dirty="0"/>
              <a:t>Family (vacations/no vacations, buy a house/rent)</a:t>
            </a:r>
          </a:p>
          <a:p>
            <a:endParaRPr lang="en-US" altLang="en-US" sz="2000" dirty="0"/>
          </a:p>
          <a:p>
            <a:r>
              <a:rPr lang="en-US" altLang="en-US" sz="2000" dirty="0"/>
              <a:t>Society (produce health care/education/defense, high production/pollution, social equality)</a:t>
            </a:r>
          </a:p>
        </p:txBody>
      </p:sp>
    </p:spTree>
    <p:extLst>
      <p:ext uri="{BB962C8B-B14F-4D97-AF65-F5344CB8AC3E}">
        <p14:creationId xmlns:p14="http://schemas.microsoft.com/office/powerpoint/2010/main" val="1930800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A561-E07C-35F0-EF3A-B954692B06D9}"/>
              </a:ext>
            </a:extLst>
          </p:cNvPr>
          <p:cNvSpPr>
            <a:spLocks noGrp="1"/>
          </p:cNvSpPr>
          <p:nvPr>
            <p:ph type="title"/>
          </p:nvPr>
        </p:nvSpPr>
        <p:spPr/>
        <p:txBody>
          <a:bodyPr/>
          <a:lstStyle/>
          <a:p>
            <a:r>
              <a:rPr lang="en-US" dirty="0"/>
              <a:t>Economics Background</a:t>
            </a:r>
          </a:p>
        </p:txBody>
      </p:sp>
      <p:sp>
        <p:nvSpPr>
          <p:cNvPr id="3" name="Content Placeholder 2">
            <a:extLst>
              <a:ext uri="{FF2B5EF4-FFF2-40B4-BE49-F238E27FC236}">
                <a16:creationId xmlns:a16="http://schemas.microsoft.com/office/drawing/2014/main" id="{708DEF43-AB1E-5CCA-09E0-9806AA3792F4}"/>
              </a:ext>
            </a:extLst>
          </p:cNvPr>
          <p:cNvSpPr>
            <a:spLocks noGrp="1"/>
          </p:cNvSpPr>
          <p:nvPr>
            <p:ph idx="1"/>
          </p:nvPr>
        </p:nvSpPr>
        <p:spPr>
          <a:xfrm>
            <a:off x="677334" y="1655622"/>
            <a:ext cx="8596668" cy="3880773"/>
          </a:xfrm>
        </p:spPr>
        <p:txBody>
          <a:bodyPr/>
          <a:lstStyle/>
          <a:p>
            <a:pPr marL="0" marR="0" indent="0">
              <a:lnSpc>
                <a:spcPct val="150000"/>
              </a:lnSpc>
              <a:spcBef>
                <a:spcPts val="0"/>
              </a:spcBef>
              <a:spcAft>
                <a:spcPts val="800"/>
              </a:spcAft>
              <a:buNone/>
            </a:pPr>
            <a:r>
              <a:rPr lang="en-US" sz="2000" b="1" kern="100" dirty="0">
                <a:effectLst/>
                <a:latin typeface="Arial" panose="020B0604020202020204" pitchFamily="34" charset="0"/>
                <a:ea typeface="Aptos" panose="020B0004020202020204" pitchFamily="34" charset="0"/>
                <a:cs typeface="Arial" panose="020B0604020202020204" pitchFamily="34" charset="0"/>
              </a:rPr>
              <a:t>Efficiency and equality</a:t>
            </a:r>
            <a:endParaRPr lang="en-US" sz="2000" kern="100" dirty="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n-US" sz="2000" b="1" kern="100" dirty="0">
                <a:effectLst/>
                <a:latin typeface="Arial" panose="020B0604020202020204" pitchFamily="34" charset="0"/>
                <a:ea typeface="Aptos" panose="020B0004020202020204" pitchFamily="34" charset="0"/>
                <a:cs typeface="Arial" panose="020B0604020202020204" pitchFamily="34" charset="0"/>
              </a:rPr>
              <a:t>Efficiency</a:t>
            </a:r>
          </a:p>
          <a:p>
            <a:pPr marL="742950" marR="0" lvl="1" indent="-285750">
              <a:lnSpc>
                <a:spcPct val="150000"/>
              </a:lnSpc>
              <a:spcBef>
                <a:spcPts val="0"/>
              </a:spcBef>
              <a:spcAft>
                <a:spcPts val="0"/>
              </a:spcAft>
              <a:buFont typeface="Courier New" panose="02070309020205020404" pitchFamily="49" charset="0"/>
              <a:buChar char="o"/>
            </a:pPr>
            <a:r>
              <a:rPr lang="en-US" sz="2000" kern="100" dirty="0">
                <a:effectLst/>
                <a:latin typeface="Arial" panose="020B0604020202020204" pitchFamily="34" charset="0"/>
                <a:ea typeface="Aptos" panose="020B0004020202020204" pitchFamily="34" charset="0"/>
                <a:cs typeface="Arial" panose="020B0604020202020204" pitchFamily="34" charset="0"/>
              </a:rPr>
              <a:t>getting the most output from given  resources</a:t>
            </a:r>
          </a:p>
          <a:p>
            <a:pPr marL="742950" marR="0" lvl="1" indent="-285750">
              <a:lnSpc>
                <a:spcPct val="150000"/>
              </a:lnSpc>
              <a:spcBef>
                <a:spcPts val="0"/>
              </a:spcBef>
              <a:spcAft>
                <a:spcPts val="0"/>
              </a:spcAft>
              <a:buFont typeface="Courier New" panose="02070309020205020404" pitchFamily="49" charset="0"/>
              <a:buChar char="o"/>
            </a:pPr>
            <a:r>
              <a:rPr lang="en-US" sz="2000" kern="100" dirty="0">
                <a:effectLst/>
                <a:latin typeface="Arial" panose="020B0604020202020204" pitchFamily="34" charset="0"/>
                <a:ea typeface="Aptos" panose="020B0004020202020204" pitchFamily="34" charset="0"/>
                <a:cs typeface="Arial" panose="020B0604020202020204" pitchFamily="34" charset="0"/>
              </a:rPr>
              <a:t>For a given output use the less possible resources</a:t>
            </a:r>
          </a:p>
          <a:p>
            <a:pPr marL="342900" marR="0" lvl="0" indent="-342900">
              <a:lnSpc>
                <a:spcPct val="150000"/>
              </a:lnSpc>
              <a:spcBef>
                <a:spcPts val="0"/>
              </a:spcBef>
              <a:spcAft>
                <a:spcPts val="0"/>
              </a:spcAft>
              <a:buFont typeface="Symbol" panose="05050102010706020507" pitchFamily="18" charset="2"/>
              <a:buChar char=""/>
            </a:pPr>
            <a:r>
              <a:rPr lang="en-US" sz="2000" b="1" kern="100" dirty="0">
                <a:effectLst/>
                <a:latin typeface="Arial" panose="020B0604020202020204" pitchFamily="34" charset="0"/>
                <a:ea typeface="Aptos" panose="020B0004020202020204" pitchFamily="34" charset="0"/>
                <a:cs typeface="Arial" panose="020B0604020202020204" pitchFamily="34" charset="0"/>
              </a:rPr>
              <a:t>Equality</a:t>
            </a:r>
          </a:p>
          <a:p>
            <a:pPr marL="742950" marR="0" lvl="1" indent="-285750">
              <a:lnSpc>
                <a:spcPct val="150000"/>
              </a:lnSpc>
              <a:spcBef>
                <a:spcPts val="0"/>
              </a:spcBef>
              <a:spcAft>
                <a:spcPts val="0"/>
              </a:spcAft>
              <a:buFont typeface="Courier New" panose="02070309020205020404" pitchFamily="49" charset="0"/>
              <a:buChar char="o"/>
            </a:pPr>
            <a:r>
              <a:rPr lang="en-US" sz="2000" kern="100" dirty="0">
                <a:effectLst/>
                <a:latin typeface="Arial" panose="020B0604020202020204" pitchFamily="34" charset="0"/>
                <a:ea typeface="Aptos" panose="020B0004020202020204" pitchFamily="34" charset="0"/>
                <a:cs typeface="Arial" panose="020B0604020202020204" pitchFamily="34" charset="0"/>
              </a:rPr>
              <a:t>Distributing output equally among the members of society. Give equal opportunities.</a:t>
            </a:r>
          </a:p>
          <a:p>
            <a:pPr marL="800100" marR="0" indent="0">
              <a:lnSpc>
                <a:spcPct val="150000"/>
              </a:lnSpc>
              <a:spcBef>
                <a:spcPts val="0"/>
              </a:spcBef>
              <a:spcAft>
                <a:spcPts val="800"/>
              </a:spcAft>
              <a:buNone/>
            </a:pPr>
            <a:r>
              <a:rPr lang="en-US" sz="1200" kern="100" dirty="0">
                <a:effectLst/>
                <a:latin typeface="Arial" panose="020B06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7529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A1B8-3E50-7E8F-0DCC-9C8CAC4988CB}"/>
              </a:ext>
            </a:extLst>
          </p:cNvPr>
          <p:cNvSpPr>
            <a:spLocks noGrp="1"/>
          </p:cNvSpPr>
          <p:nvPr>
            <p:ph type="title"/>
          </p:nvPr>
        </p:nvSpPr>
        <p:spPr/>
        <p:txBody>
          <a:bodyPr/>
          <a:lstStyle/>
          <a:p>
            <a:r>
              <a:rPr lang="en-US" dirty="0"/>
              <a:t>Equality: Gini coefficient</a:t>
            </a:r>
          </a:p>
        </p:txBody>
      </p:sp>
      <p:sp>
        <p:nvSpPr>
          <p:cNvPr id="12" name="TextBox 11">
            <a:extLst>
              <a:ext uri="{FF2B5EF4-FFF2-40B4-BE49-F238E27FC236}">
                <a16:creationId xmlns:a16="http://schemas.microsoft.com/office/drawing/2014/main" id="{3052FEC1-7928-98CC-7BDD-306E3BA2E132}"/>
              </a:ext>
            </a:extLst>
          </p:cNvPr>
          <p:cNvSpPr txBox="1"/>
          <p:nvPr/>
        </p:nvSpPr>
        <p:spPr>
          <a:xfrm>
            <a:off x="410702" y="5171175"/>
            <a:ext cx="9047197" cy="1200329"/>
          </a:xfrm>
          <a:prstGeom prst="rect">
            <a:avLst/>
          </a:prstGeom>
          <a:noFill/>
        </p:spPr>
        <p:txBody>
          <a:bodyPr wrap="square">
            <a:spAutoFit/>
          </a:bodyPr>
          <a:lstStyle/>
          <a:p>
            <a:pPr algn="just"/>
            <a:r>
              <a:rPr lang="en-US" sz="1200" b="0" i="0">
                <a:effectLst/>
                <a:latin typeface="Arial" panose="020B0604020202020204" pitchFamily="34" charset="0"/>
              </a:rPr>
              <a:t>In </a:t>
            </a:r>
            <a:r>
              <a:rPr lang="en-US" sz="1200" b="0" i="0" u="none" strike="noStrike">
                <a:effectLst/>
                <a:latin typeface="Arial" panose="020B0604020202020204" pitchFamily="34" charset="0"/>
                <a:hlinkClick r:id="rId2" tooltip="Economics">
                  <a:extLst>
                    <a:ext uri="{A12FA001-AC4F-418D-AE19-62706E023703}">
                      <ahyp:hlinkClr xmlns:ahyp="http://schemas.microsoft.com/office/drawing/2018/hyperlinkcolor" val="tx"/>
                    </a:ext>
                  </a:extLst>
                </a:hlinkClick>
              </a:rPr>
              <a:t>economics</a:t>
            </a:r>
            <a:r>
              <a:rPr lang="en-US" sz="1200" b="0" i="0">
                <a:effectLst/>
                <a:latin typeface="Arial" panose="020B0604020202020204" pitchFamily="34" charset="0"/>
              </a:rPr>
              <a:t>, the </a:t>
            </a:r>
            <a:r>
              <a:rPr lang="en-US" sz="1200" b="1" i="0">
                <a:effectLst/>
                <a:latin typeface="Arial" panose="020B0604020202020204" pitchFamily="34" charset="0"/>
              </a:rPr>
              <a:t>Gini coefficient</a:t>
            </a:r>
            <a:r>
              <a:rPr lang="en-US" sz="1200" b="0" i="0">
                <a:effectLst/>
                <a:latin typeface="Arial" panose="020B0604020202020204" pitchFamily="34" charset="0"/>
              </a:rPr>
              <a:t> , is a </a:t>
            </a:r>
            <a:r>
              <a:rPr lang="en-US" sz="1200" b="0" i="0" u="none" strike="noStrike">
                <a:effectLst/>
                <a:latin typeface="Arial" panose="020B0604020202020204" pitchFamily="34" charset="0"/>
                <a:hlinkClick r:id="rId3" tooltip="Statistical dispersion">
                  <a:extLst>
                    <a:ext uri="{A12FA001-AC4F-418D-AE19-62706E023703}">
                      <ahyp:hlinkClr xmlns:ahyp="http://schemas.microsoft.com/office/drawing/2018/hyperlinkcolor" val="tx"/>
                    </a:ext>
                  </a:extLst>
                </a:hlinkClick>
              </a:rPr>
              <a:t>measure of statistical dispersion</a:t>
            </a:r>
            <a:r>
              <a:rPr lang="en-US" sz="1200" b="0" i="0">
                <a:effectLst/>
                <a:latin typeface="Arial" panose="020B0604020202020204" pitchFamily="34" charset="0"/>
              </a:rPr>
              <a:t> intended to represent the </a:t>
            </a:r>
            <a:r>
              <a:rPr lang="en-US" sz="1200">
                <a:latin typeface="Arial" panose="020B0604020202020204" pitchFamily="34" charset="0"/>
              </a:rPr>
              <a:t>income in equality </a:t>
            </a:r>
            <a:r>
              <a:rPr lang="en-US" sz="1200" b="0" i="0">
                <a:effectLst/>
                <a:latin typeface="Arial" panose="020B0604020202020204" pitchFamily="34" charset="0"/>
              </a:rPr>
              <a:t>or the </a:t>
            </a:r>
            <a:r>
              <a:rPr lang="en-US" sz="1200" b="0" i="0" u="none" strike="noStrike">
                <a:effectLst/>
                <a:latin typeface="Arial" panose="020B0604020202020204" pitchFamily="34" charset="0"/>
                <a:hlinkClick r:id="rId4" tooltip="Wealth distribution">
                  <a:extLst>
                    <a:ext uri="{A12FA001-AC4F-418D-AE19-62706E023703}">
                      <ahyp:hlinkClr xmlns:ahyp="http://schemas.microsoft.com/office/drawing/2018/hyperlinkcolor" val="tx"/>
                    </a:ext>
                  </a:extLst>
                </a:hlinkClick>
              </a:rPr>
              <a:t>wealth inequality</a:t>
            </a:r>
            <a:r>
              <a:rPr lang="en-US" sz="1200" b="0" i="0">
                <a:effectLst/>
                <a:latin typeface="Arial" panose="020B0604020202020204" pitchFamily="34" charset="0"/>
              </a:rPr>
              <a:t> within a nation or a social group. The Gini coefficient was developed by the </a:t>
            </a:r>
            <a:r>
              <a:rPr lang="en-US" sz="1200" b="0" i="0" u="none" strike="noStrike">
                <a:effectLst/>
                <a:latin typeface="Arial" panose="020B0604020202020204" pitchFamily="34" charset="0"/>
                <a:hlinkClick r:id="rId5" tooltip="Statistics">
                  <a:extLst>
                    <a:ext uri="{A12FA001-AC4F-418D-AE19-62706E023703}">
                      <ahyp:hlinkClr xmlns:ahyp="http://schemas.microsoft.com/office/drawing/2018/hyperlinkcolor" val="tx"/>
                    </a:ext>
                  </a:extLst>
                </a:hlinkClick>
              </a:rPr>
              <a:t>statistician</a:t>
            </a:r>
            <a:r>
              <a:rPr lang="en-US" sz="1200" b="0" i="0">
                <a:effectLst/>
                <a:latin typeface="Arial" panose="020B0604020202020204" pitchFamily="34" charset="0"/>
              </a:rPr>
              <a:t> and </a:t>
            </a:r>
            <a:r>
              <a:rPr lang="en-US" sz="1200" b="0" i="0" u="none" strike="noStrike">
                <a:effectLst/>
                <a:latin typeface="Arial" panose="020B0604020202020204" pitchFamily="34" charset="0"/>
                <a:hlinkClick r:id="rId6" tooltip="Sociology">
                  <a:extLst>
                    <a:ext uri="{A12FA001-AC4F-418D-AE19-62706E023703}">
                      <ahyp:hlinkClr xmlns:ahyp="http://schemas.microsoft.com/office/drawing/2018/hyperlinkcolor" val="tx"/>
                    </a:ext>
                  </a:extLst>
                </a:hlinkClick>
              </a:rPr>
              <a:t>sociologist</a:t>
            </a:r>
            <a:r>
              <a:rPr lang="en-US" sz="1200" b="0" i="0">
                <a:effectLst/>
                <a:latin typeface="Arial" panose="020B0604020202020204" pitchFamily="34" charset="0"/>
              </a:rPr>
              <a:t> </a:t>
            </a:r>
            <a:r>
              <a:rPr lang="en-US" sz="1200" b="0" i="0" u="none" strike="noStrike">
                <a:effectLst/>
                <a:latin typeface="Arial" panose="020B0604020202020204" pitchFamily="34" charset="0"/>
                <a:hlinkClick r:id="rId7" tooltip="Corrado Gini">
                  <a:extLst>
                    <a:ext uri="{A12FA001-AC4F-418D-AE19-62706E023703}">
                      <ahyp:hlinkClr xmlns:ahyp="http://schemas.microsoft.com/office/drawing/2018/hyperlinkcolor" val="tx"/>
                    </a:ext>
                  </a:extLst>
                </a:hlinkClick>
              </a:rPr>
              <a:t>Corrado Gini</a:t>
            </a:r>
            <a:r>
              <a:rPr lang="en-US" sz="1200" b="0" i="0">
                <a:effectLst/>
                <a:latin typeface="Arial" panose="020B0604020202020204" pitchFamily="34" charset="0"/>
              </a:rPr>
              <a:t>. The Gini coefficient measures the </a:t>
            </a:r>
            <a:r>
              <a:rPr lang="en-US" sz="1200" b="0" i="0" u="none" strike="noStrike">
                <a:effectLst/>
                <a:latin typeface="Arial" panose="020B0604020202020204" pitchFamily="34" charset="0"/>
                <a:hlinkClick r:id="rId8" tooltip="Economic inequality">
                  <a:extLst>
                    <a:ext uri="{A12FA001-AC4F-418D-AE19-62706E023703}">
                      <ahyp:hlinkClr xmlns:ahyp="http://schemas.microsoft.com/office/drawing/2018/hyperlinkcolor" val="tx"/>
                    </a:ext>
                  </a:extLst>
                </a:hlinkClick>
              </a:rPr>
              <a:t>inequality</a:t>
            </a:r>
            <a:r>
              <a:rPr lang="en-US" sz="1200" b="0" i="0">
                <a:effectLst/>
                <a:latin typeface="Arial" panose="020B0604020202020204" pitchFamily="34" charset="0"/>
              </a:rPr>
              <a:t> among values of a </a:t>
            </a:r>
            <a:r>
              <a:rPr lang="en-US" sz="1200" b="0" i="0" u="none" strike="noStrike">
                <a:effectLst/>
                <a:latin typeface="Arial" panose="020B0604020202020204" pitchFamily="34" charset="0"/>
                <a:hlinkClick r:id="rId9" tooltip="Frequency distribution">
                  <a:extLst>
                    <a:ext uri="{A12FA001-AC4F-418D-AE19-62706E023703}">
                      <ahyp:hlinkClr xmlns:ahyp="http://schemas.microsoft.com/office/drawing/2018/hyperlinkcolor" val="tx"/>
                    </a:ext>
                  </a:extLst>
                </a:hlinkClick>
              </a:rPr>
              <a:t>frequency distribution</a:t>
            </a:r>
            <a:r>
              <a:rPr lang="en-US" sz="1200" b="0" i="0">
                <a:effectLst/>
                <a:latin typeface="Arial" panose="020B0604020202020204" pitchFamily="34" charset="0"/>
              </a:rPr>
              <a:t>, like the levels of </a:t>
            </a:r>
            <a:r>
              <a:rPr lang="en-US" sz="1200" b="0" i="0" u="none" strike="noStrike">
                <a:effectLst/>
                <a:latin typeface="Arial" panose="020B0604020202020204" pitchFamily="34" charset="0"/>
                <a:hlinkClick r:id="rId10" tooltip="Income">
                  <a:extLst>
                    <a:ext uri="{A12FA001-AC4F-418D-AE19-62706E023703}">
                      <ahyp:hlinkClr xmlns:ahyp="http://schemas.microsoft.com/office/drawing/2018/hyperlinkcolor" val="tx"/>
                    </a:ext>
                  </a:extLst>
                </a:hlinkClick>
              </a:rPr>
              <a:t>income</a:t>
            </a:r>
            <a:r>
              <a:rPr lang="en-US" sz="1200" b="0" i="0">
                <a:effectLst/>
                <a:latin typeface="Arial" panose="020B0604020202020204" pitchFamily="34" charset="0"/>
              </a:rPr>
              <a:t>. A Gini coefficient of 0 expresses </a:t>
            </a:r>
            <a:r>
              <a:rPr lang="en-US" sz="1200" b="0" i="1">
                <a:effectLst/>
                <a:latin typeface="Arial" panose="020B0604020202020204" pitchFamily="34" charset="0"/>
              </a:rPr>
              <a:t>perfect equality</a:t>
            </a:r>
            <a:r>
              <a:rPr lang="en-US" sz="1200" b="0" i="0">
                <a:effectLst/>
                <a:latin typeface="Arial" panose="020B0604020202020204" pitchFamily="34" charset="0"/>
              </a:rPr>
              <a:t>, where all values are the same (i.e. where everyone has the same income) while a Gini coefficient of 1 (or 100%) expresses </a:t>
            </a:r>
            <a:r>
              <a:rPr lang="en-US" sz="1200" b="0" i="1">
                <a:effectLst/>
                <a:latin typeface="Arial" panose="020B0604020202020204" pitchFamily="34" charset="0"/>
              </a:rPr>
              <a:t>maximal inequality</a:t>
            </a:r>
            <a:r>
              <a:rPr lang="en-US" sz="1200" b="0" i="0">
                <a:effectLst/>
                <a:latin typeface="Arial" panose="020B0604020202020204" pitchFamily="34" charset="0"/>
              </a:rPr>
              <a:t> among values (i.e. for a large number of people where only one person has all the income or consumption and all others have none, the Gini coefficient will be nearly one).</a:t>
            </a:r>
            <a:endParaRPr lang="en-US" sz="1200" b="0" i="0" dirty="0">
              <a:effectLst/>
              <a:latin typeface="Arial" panose="020B0604020202020204" pitchFamily="34" charset="0"/>
            </a:endParaRPr>
          </a:p>
        </p:txBody>
      </p:sp>
      <p:pic>
        <p:nvPicPr>
          <p:cNvPr id="3" name="Picture 2">
            <a:extLst>
              <a:ext uri="{FF2B5EF4-FFF2-40B4-BE49-F238E27FC236}">
                <a16:creationId xmlns:a16="http://schemas.microsoft.com/office/drawing/2014/main" id="{BF98B577-3707-155E-BFE2-A738973DC2F8}"/>
              </a:ext>
            </a:extLst>
          </p:cNvPr>
          <p:cNvPicPr>
            <a:picLocks noChangeAspect="1"/>
          </p:cNvPicPr>
          <p:nvPr/>
        </p:nvPicPr>
        <p:blipFill>
          <a:blip r:embed="rId11"/>
          <a:stretch>
            <a:fillRect/>
          </a:stretch>
        </p:blipFill>
        <p:spPr>
          <a:xfrm>
            <a:off x="677334" y="1414462"/>
            <a:ext cx="8596668" cy="3756713"/>
          </a:xfrm>
          <a:prstGeom prst="rect">
            <a:avLst/>
          </a:prstGeom>
        </p:spPr>
      </p:pic>
    </p:spTree>
    <p:extLst>
      <p:ext uri="{BB962C8B-B14F-4D97-AF65-F5344CB8AC3E}">
        <p14:creationId xmlns:p14="http://schemas.microsoft.com/office/powerpoint/2010/main" val="2062219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B684E-C686-7C11-ECB5-6E8D815C02D9}"/>
              </a:ext>
            </a:extLst>
          </p:cNvPr>
          <p:cNvSpPr>
            <a:spLocks noGrp="1"/>
          </p:cNvSpPr>
          <p:nvPr>
            <p:ph type="title"/>
          </p:nvPr>
        </p:nvSpPr>
        <p:spPr/>
        <p:txBody>
          <a:bodyPr/>
          <a:lstStyle/>
          <a:p>
            <a:r>
              <a:rPr lang="en-US" dirty="0"/>
              <a:t>Equality: Gender equality</a:t>
            </a:r>
          </a:p>
        </p:txBody>
      </p:sp>
      <p:pic>
        <p:nvPicPr>
          <p:cNvPr id="4" name="Content Placeholder 3">
            <a:extLst>
              <a:ext uri="{FF2B5EF4-FFF2-40B4-BE49-F238E27FC236}">
                <a16:creationId xmlns:a16="http://schemas.microsoft.com/office/drawing/2014/main" id="{EAFD901B-F79E-EB06-786F-078EF92D5FA6}"/>
              </a:ext>
            </a:extLst>
          </p:cNvPr>
          <p:cNvPicPr>
            <a:picLocks noGrp="1" noChangeAspect="1"/>
          </p:cNvPicPr>
          <p:nvPr>
            <p:ph idx="1"/>
          </p:nvPr>
        </p:nvPicPr>
        <p:blipFill>
          <a:blip r:embed="rId2"/>
          <a:stretch>
            <a:fillRect/>
          </a:stretch>
        </p:blipFill>
        <p:spPr>
          <a:xfrm>
            <a:off x="973766" y="1723860"/>
            <a:ext cx="8004260" cy="4390337"/>
          </a:xfrm>
          <a:prstGeom prst="rect">
            <a:avLst/>
          </a:prstGeom>
        </p:spPr>
      </p:pic>
    </p:spTree>
    <p:extLst>
      <p:ext uri="{BB962C8B-B14F-4D97-AF65-F5344CB8AC3E}">
        <p14:creationId xmlns:p14="http://schemas.microsoft.com/office/powerpoint/2010/main" val="2972963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ontent Placeholder 2">
            <a:extLst>
              <a:ext uri="{FF2B5EF4-FFF2-40B4-BE49-F238E27FC236}">
                <a16:creationId xmlns:a16="http://schemas.microsoft.com/office/drawing/2014/main" id="{F3737DA5-9F97-492D-A260-AB73E825B6B6}"/>
              </a:ext>
            </a:extLst>
          </p:cNvPr>
          <p:cNvSpPr>
            <a:spLocks noGrp="1"/>
          </p:cNvSpPr>
          <p:nvPr>
            <p:ph idx="1"/>
          </p:nvPr>
        </p:nvSpPr>
        <p:spPr>
          <a:xfrm>
            <a:off x="1220667" y="3429000"/>
            <a:ext cx="5822836" cy="3057289"/>
          </a:xfrm>
        </p:spPr>
        <p:txBody>
          <a:bodyPr anchor="t">
            <a:normAutofit/>
          </a:bodyPr>
          <a:lstStyle/>
          <a:p>
            <a:r>
              <a:rPr lang="en-US" sz="2000" dirty="0"/>
              <a:t>The Homo Economicus</a:t>
            </a:r>
          </a:p>
          <a:p>
            <a:pPr marL="0" indent="0">
              <a:buNone/>
            </a:pPr>
            <a:r>
              <a:rPr lang="en-US" sz="2000" dirty="0"/>
              <a:t>Rational decision maker – rational means acting according to the predictions of the economic theory, </a:t>
            </a:r>
            <a:r>
              <a:rPr lang="en-US" sz="2000" dirty="0" err="1"/>
              <a:t>Muth</a:t>
            </a:r>
            <a:r>
              <a:rPr lang="en-US" sz="2000" dirty="0"/>
              <a:t> (1961).</a:t>
            </a:r>
          </a:p>
          <a:p>
            <a:pPr marL="0" indent="0">
              <a:buNone/>
            </a:pPr>
            <a:r>
              <a:rPr lang="en-US" sz="2000" dirty="0"/>
              <a:t>Not influenced by sentiment and makes no systematic mistakes but only random.</a:t>
            </a:r>
          </a:p>
          <a:p>
            <a:pPr marL="0" indent="0">
              <a:buNone/>
            </a:pPr>
            <a:r>
              <a:rPr lang="en-US" sz="2000" dirty="0"/>
              <a:t>All people are utility maximizers</a:t>
            </a:r>
          </a:p>
          <a:p>
            <a:pPr marL="0" indent="0">
              <a:buNone/>
            </a:pPr>
            <a:r>
              <a:rPr lang="en-US" sz="2000" dirty="0"/>
              <a:t>All we have needs/wishes we want to maximize</a:t>
            </a:r>
          </a:p>
          <a:p>
            <a:endParaRPr lang="en-US" sz="1800" dirty="0"/>
          </a:p>
          <a:p>
            <a:endParaRPr lang="en-US" sz="1800" dirty="0"/>
          </a:p>
        </p:txBody>
      </p:sp>
      <p:sp>
        <p:nvSpPr>
          <p:cNvPr id="3" name="Rectangle 1">
            <a:extLst>
              <a:ext uri="{FF2B5EF4-FFF2-40B4-BE49-F238E27FC236}">
                <a16:creationId xmlns:a16="http://schemas.microsoft.com/office/drawing/2014/main" id="{913E3B5A-A1B3-B5F8-8442-F0FA61B718EE}"/>
              </a:ext>
            </a:extLst>
          </p:cNvPr>
          <p:cNvSpPr>
            <a:spLocks noChangeArrowheads="1"/>
          </p:cNvSpPr>
          <p:nvPr/>
        </p:nvSpPr>
        <p:spPr bwMode="auto">
          <a:xfrm>
            <a:off x="6096000" y="-4010684"/>
            <a:ext cx="3716740" cy="837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var(--pharos-font-family-serif)"/>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var(--pharos-font-family-serif)"/>
              </a:rPr>
              <a:t>Rational Expectations and the Theory of Price Movements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GT America Standard"/>
              </a:rPr>
              <a:t>John F. </a:t>
            </a:r>
            <a:r>
              <a:rPr kumimoji="0" lang="en-US" altLang="en-US" sz="1200" b="0" i="0" u="none" strike="noStrike" cap="none" normalizeH="0" baseline="0" dirty="0" err="1">
                <a:ln>
                  <a:noFill/>
                </a:ln>
                <a:solidFill>
                  <a:srgbClr val="000000"/>
                </a:solidFill>
                <a:effectLst/>
                <a:latin typeface="GT America Standard"/>
              </a:rPr>
              <a:t>Muth</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GT America Standard"/>
              </a:rPr>
              <a:t>Econometrica</a:t>
            </a:r>
            <a:endParaRPr kumimoji="0" lang="en-US" altLang="en-US" sz="1800" b="0" i="0" u="none" strike="noStrike" cap="none" normalizeH="0" baseline="0" dirty="0">
              <a:ln>
                <a:noFill/>
              </a:ln>
              <a:solidFill>
                <a:schemeClr val="tx1"/>
              </a:solidFill>
              <a:effectLst/>
              <a:latin typeface="GT America Standard"/>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var(--pharos-font-family-sans-serif)"/>
                <a:hlinkClick r:id="rId2"/>
              </a:rPr>
              <a:t>Vol. 29, No. 3 (Jul., 1961)</a:t>
            </a:r>
            <a:r>
              <a:rPr kumimoji="0" lang="en-US" altLang="en-US" sz="1800" b="0" i="0" u="none" strike="noStrike" cap="none" normalizeH="0" baseline="0" dirty="0">
                <a:ln>
                  <a:noFill/>
                </a:ln>
                <a:solidFill>
                  <a:schemeClr val="tx1"/>
                </a:solidFill>
                <a:effectLst/>
                <a:latin typeface="GT America Standard"/>
              </a:rPr>
              <a:t>, pp. 315-335 (21 pages)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GT America Standard"/>
              </a:rPr>
              <a:t>Published By: The Econometric Society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GT America Standard"/>
              </a:rPr>
              <a:t>  </a:t>
            </a:r>
            <a:r>
              <a:rPr kumimoji="0" lang="en-US" altLang="en-US" sz="9000" b="0" i="0" u="none" strike="noStrike" cap="none" normalizeH="0" baseline="0" dirty="0">
                <a:ln>
                  <a:noFill/>
                </a:ln>
                <a:solidFill>
                  <a:schemeClr val="tx1"/>
                </a:solidFill>
                <a:effectLst/>
                <a:latin typeface="GT America Standard"/>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Econometrica">
            <a:extLst>
              <a:ext uri="{FF2B5EF4-FFF2-40B4-BE49-F238E27FC236}">
                <a16:creationId xmlns:a16="http://schemas.microsoft.com/office/drawing/2014/main" id="{5BBDD1B7-6D9A-BE37-5CF5-71AA79D90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736" y="3249323"/>
            <a:ext cx="981075"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AF8EF0B-1514-347B-6F0C-3CB1B344454D}"/>
              </a:ext>
            </a:extLst>
          </p:cNvPr>
          <p:cNvSpPr txBox="1">
            <a:spLocks noGrp="1"/>
          </p:cNvSpPr>
          <p:nvPr>
            <p:ph type="title"/>
          </p:nvPr>
        </p:nvSpPr>
        <p:spPr>
          <a:xfrm>
            <a:off x="449041" y="630618"/>
            <a:ext cx="8380412" cy="107791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Economic actors: All of us</a:t>
            </a:r>
          </a:p>
        </p:txBody>
      </p:sp>
    </p:spTree>
    <p:extLst>
      <p:ext uri="{BB962C8B-B14F-4D97-AF65-F5344CB8AC3E}">
        <p14:creationId xmlns:p14="http://schemas.microsoft.com/office/powerpoint/2010/main" val="350431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EED6B-E7B0-4A8E-C01C-2F4952D71DC8}"/>
              </a:ext>
            </a:extLst>
          </p:cNvPr>
          <p:cNvSpPr>
            <a:spLocks noGrp="1"/>
          </p:cNvSpPr>
          <p:nvPr>
            <p:ph type="title"/>
          </p:nvPr>
        </p:nvSpPr>
        <p:spPr/>
        <p:txBody>
          <a:bodyPr/>
          <a:lstStyle/>
          <a:p>
            <a:r>
              <a:rPr lang="en-US" dirty="0"/>
              <a:t>How you will be marked</a:t>
            </a:r>
          </a:p>
        </p:txBody>
      </p:sp>
      <p:sp>
        <p:nvSpPr>
          <p:cNvPr id="3" name="Content Placeholder 2">
            <a:extLst>
              <a:ext uri="{FF2B5EF4-FFF2-40B4-BE49-F238E27FC236}">
                <a16:creationId xmlns:a16="http://schemas.microsoft.com/office/drawing/2014/main" id="{DEA69F71-B7D0-CE72-CA83-A60DBFD9A74B}"/>
              </a:ext>
            </a:extLst>
          </p:cNvPr>
          <p:cNvSpPr>
            <a:spLocks noGrp="1"/>
          </p:cNvSpPr>
          <p:nvPr>
            <p:ph idx="1"/>
          </p:nvPr>
        </p:nvSpPr>
        <p:spPr/>
        <p:txBody>
          <a:bodyPr/>
          <a:lstStyle/>
          <a:p>
            <a:r>
              <a:rPr lang="en-US" dirty="0"/>
              <a:t>30% group assignment</a:t>
            </a:r>
          </a:p>
          <a:p>
            <a:r>
              <a:rPr lang="en-US" dirty="0"/>
              <a:t>70% continuous individual project</a:t>
            </a:r>
          </a:p>
          <a:p>
            <a:r>
              <a:rPr lang="en-US" dirty="0"/>
              <a:t>Submission folders in Teams for both assignments</a:t>
            </a:r>
          </a:p>
          <a:p>
            <a:r>
              <a:rPr lang="en-US" dirty="0"/>
              <a:t>Deadlines to be announced (usually group assignment after the mid of the classes and individual right after the end of the term)</a:t>
            </a:r>
          </a:p>
        </p:txBody>
      </p:sp>
    </p:spTree>
    <p:extLst>
      <p:ext uri="{BB962C8B-B14F-4D97-AF65-F5344CB8AC3E}">
        <p14:creationId xmlns:p14="http://schemas.microsoft.com/office/powerpoint/2010/main" val="3771093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905278" y="2210332"/>
            <a:ext cx="4533194" cy="2268559"/>
          </a:xfrm>
        </p:spPr>
        <p:txBody>
          <a:bodyPr vert="horz" lIns="91440" tIns="45720" rIns="91440" bIns="45720" rtlCol="0" anchor="t">
            <a:normAutofit/>
          </a:bodyPr>
          <a:lstStyle/>
          <a:p>
            <a:pPr lvl="0"/>
            <a:r>
              <a:rPr lang="en-US" sz="4000" dirty="0">
                <a:solidFill>
                  <a:schemeClr val="tx1"/>
                </a:solidFill>
              </a:rPr>
              <a:t>How we decide?</a:t>
            </a:r>
          </a:p>
        </p:txBody>
      </p:sp>
      <p:pic>
        <p:nvPicPr>
          <p:cNvPr id="3" name="Picture 2"/>
          <p:cNvPicPr>
            <a:picLocks noChangeAspect="1"/>
          </p:cNvPicPr>
          <p:nvPr/>
        </p:nvPicPr>
        <p:blipFill>
          <a:blip r:embed="rId2"/>
          <a:stretch>
            <a:fillRect/>
          </a:stretch>
        </p:blipFill>
        <p:spPr>
          <a:xfrm>
            <a:off x="5333789" y="1484516"/>
            <a:ext cx="4274235" cy="3654471"/>
          </a:xfrm>
          <a:prstGeom prst="rect">
            <a:avLst/>
          </a:prstGeom>
          <a:solidFill>
            <a:schemeClr val="accent1"/>
          </a:solidFill>
          <a:ln w="12700">
            <a:noFill/>
          </a:ln>
        </p:spPr>
      </p:pic>
      <p:sp>
        <p:nvSpPr>
          <p:cNvPr id="4" name="Title 1">
            <a:extLst>
              <a:ext uri="{FF2B5EF4-FFF2-40B4-BE49-F238E27FC236}">
                <a16:creationId xmlns:a16="http://schemas.microsoft.com/office/drawing/2014/main" id="{B65C2C80-4D6C-3437-B4B4-5C8BFA1BCA9D}"/>
              </a:ext>
            </a:extLst>
          </p:cNvPr>
          <p:cNvSpPr txBox="1">
            <a:spLocks/>
          </p:cNvSpPr>
          <p:nvPr/>
        </p:nvSpPr>
        <p:spPr>
          <a:xfrm>
            <a:off x="449041" y="630618"/>
            <a:ext cx="8380412" cy="107791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Economic decisions</a:t>
            </a:r>
          </a:p>
        </p:txBody>
      </p:sp>
    </p:spTree>
    <p:extLst>
      <p:ext uri="{BB962C8B-B14F-4D97-AF65-F5344CB8AC3E}">
        <p14:creationId xmlns:p14="http://schemas.microsoft.com/office/powerpoint/2010/main" val="1380416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62760" y="2834144"/>
            <a:ext cx="3588992" cy="1360992"/>
          </a:xfrm>
          <a:prstGeom prst="rect">
            <a:avLst/>
          </a:prstGeom>
          <a:solidFill>
            <a:schemeClr val="accent1"/>
          </a:solidFill>
          <a:ln>
            <a:noFill/>
          </a:ln>
        </p:spPr>
      </p:pic>
      <p:graphicFrame>
        <p:nvGraphicFramePr>
          <p:cNvPr id="4" name="Object 4"/>
          <p:cNvGraphicFramePr>
            <a:graphicFrameLocks noChangeAspect="1"/>
          </p:cNvGraphicFramePr>
          <p:nvPr/>
        </p:nvGraphicFramePr>
        <p:xfrm>
          <a:off x="3690985" y="4687668"/>
          <a:ext cx="5757295" cy="1560732"/>
        </p:xfrm>
        <a:graphic>
          <a:graphicData uri="http://schemas.openxmlformats.org/presentationml/2006/ole">
            <mc:AlternateContent xmlns:mc="http://schemas.openxmlformats.org/markup-compatibility/2006">
              <mc:Choice xmlns:v="urn:schemas-microsoft-com:vml" Requires="v">
                <p:oleObj name="Document" r:id="rId3" imgW="5639649" imgH="1015956" progId="Word.Document.12">
                  <p:embed/>
                </p:oleObj>
              </mc:Choice>
              <mc:Fallback>
                <p:oleObj name="Document" r:id="rId3" imgW="5639649" imgH="1015956" progId="Word.Document.12">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985" y="4687668"/>
                        <a:ext cx="5757295" cy="1560732"/>
                      </a:xfrm>
                      <a:prstGeom prst="rect">
                        <a:avLst/>
                      </a:prstGeom>
                      <a:solidFill>
                        <a:schemeClr val="accent1"/>
                      </a:solidFill>
                    </p:spPr>
                  </p:pic>
                </p:oleObj>
              </mc:Fallback>
            </mc:AlternateContent>
          </a:graphicData>
        </a:graphic>
      </p:graphicFrame>
      <p:pic>
        <p:nvPicPr>
          <p:cNvPr id="5" name="Picture 5"/>
          <p:cNvPicPr>
            <a:picLocks noChangeAspect="1"/>
          </p:cNvPicPr>
          <p:nvPr/>
        </p:nvPicPr>
        <p:blipFill>
          <a:blip r:embed="rId5"/>
          <a:stretch>
            <a:fillRect/>
          </a:stretch>
        </p:blipFill>
        <p:spPr>
          <a:xfrm>
            <a:off x="340922" y="1886276"/>
            <a:ext cx="4634746" cy="2308860"/>
          </a:xfrm>
          <a:prstGeom prst="rect">
            <a:avLst/>
          </a:prstGeom>
          <a:solidFill>
            <a:schemeClr val="accent1"/>
          </a:solidFill>
          <a:ln>
            <a:noFill/>
          </a:ln>
        </p:spPr>
      </p:pic>
      <p:sp>
        <p:nvSpPr>
          <p:cNvPr id="6" name="Title 1">
            <a:extLst>
              <a:ext uri="{FF2B5EF4-FFF2-40B4-BE49-F238E27FC236}">
                <a16:creationId xmlns:a16="http://schemas.microsoft.com/office/drawing/2014/main" id="{2011B470-0B3C-E4DA-9B54-2F1748333818}"/>
              </a:ext>
            </a:extLst>
          </p:cNvPr>
          <p:cNvSpPr txBox="1">
            <a:spLocks/>
          </p:cNvSpPr>
          <p:nvPr/>
        </p:nvSpPr>
        <p:spPr>
          <a:xfrm>
            <a:off x="971340" y="2170332"/>
            <a:ext cx="8380412" cy="107791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Economic decisions</a:t>
            </a:r>
          </a:p>
        </p:txBody>
      </p:sp>
      <p:sp>
        <p:nvSpPr>
          <p:cNvPr id="11" name="Title 10">
            <a:extLst>
              <a:ext uri="{FF2B5EF4-FFF2-40B4-BE49-F238E27FC236}">
                <a16:creationId xmlns:a16="http://schemas.microsoft.com/office/drawing/2014/main" id="{007B75F4-981A-9A07-88ED-FC0AF927C088}"/>
              </a:ext>
            </a:extLst>
          </p:cNvPr>
          <p:cNvSpPr>
            <a:spLocks noGrp="1"/>
          </p:cNvSpPr>
          <p:nvPr>
            <p:ph type="title"/>
          </p:nvPr>
        </p:nvSpPr>
        <p:spPr/>
        <p:txBody>
          <a:bodyPr/>
          <a:lstStyle/>
          <a:p>
            <a:r>
              <a:rPr lang="en-US" dirty="0"/>
              <a:t>Economic decisions</a:t>
            </a:r>
            <a:br>
              <a:rPr lang="en-US" dirty="0"/>
            </a:br>
            <a:endParaRPr lang="en-US" dirty="0"/>
          </a:p>
        </p:txBody>
      </p:sp>
    </p:spTree>
    <p:extLst>
      <p:ext uri="{BB962C8B-B14F-4D97-AF65-F5344CB8AC3E}">
        <p14:creationId xmlns:p14="http://schemas.microsoft.com/office/powerpoint/2010/main" val="4274255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B99-E51D-7F44-CC2C-9239D4383800}"/>
              </a:ext>
            </a:extLst>
          </p:cNvPr>
          <p:cNvSpPr>
            <a:spLocks noGrp="1"/>
          </p:cNvSpPr>
          <p:nvPr>
            <p:ph type="title"/>
          </p:nvPr>
        </p:nvSpPr>
        <p:spPr>
          <a:xfrm>
            <a:off x="5536734" y="609600"/>
            <a:ext cx="3737268" cy="1320800"/>
          </a:xfrm>
        </p:spPr>
        <p:txBody>
          <a:bodyPr>
            <a:normAutofit/>
          </a:bodyPr>
          <a:lstStyle/>
          <a:p>
            <a:r>
              <a:rPr lang="en-US" dirty="0"/>
              <a:t>Group Activity 10 min</a:t>
            </a:r>
          </a:p>
        </p:txBody>
      </p:sp>
      <p:sp>
        <p:nvSpPr>
          <p:cNvPr id="3" name="Content Placeholder 2">
            <a:extLst>
              <a:ext uri="{FF2B5EF4-FFF2-40B4-BE49-F238E27FC236}">
                <a16:creationId xmlns:a16="http://schemas.microsoft.com/office/drawing/2014/main" id="{A7B5893B-BC59-8980-770B-20AAE8E21461}"/>
              </a:ext>
            </a:extLst>
          </p:cNvPr>
          <p:cNvSpPr>
            <a:spLocks noGrp="1"/>
          </p:cNvSpPr>
          <p:nvPr>
            <p:ph idx="1"/>
          </p:nvPr>
        </p:nvSpPr>
        <p:spPr>
          <a:xfrm>
            <a:off x="5209563" y="2160589"/>
            <a:ext cx="4064439" cy="3880773"/>
          </a:xfrm>
        </p:spPr>
        <p:txBody>
          <a:bodyPr>
            <a:normAutofit/>
          </a:bodyPr>
          <a:lstStyle/>
          <a:p>
            <a:r>
              <a:rPr lang="en-US" dirty="0"/>
              <a:t>Each member of the group explain to the other members a decision he/she took today, and the criteria used for taking this decision. </a:t>
            </a:r>
          </a:p>
        </p:txBody>
      </p:sp>
      <p:pic>
        <p:nvPicPr>
          <p:cNvPr id="4" name="Picture 3">
            <a:extLst>
              <a:ext uri="{FF2B5EF4-FFF2-40B4-BE49-F238E27FC236}">
                <a16:creationId xmlns:a16="http://schemas.microsoft.com/office/drawing/2014/main" id="{357B6DF6-1250-4EBA-3FBB-B4DEF9C52798}"/>
              </a:ext>
            </a:extLst>
          </p:cNvPr>
          <p:cNvPicPr>
            <a:picLocks noChangeAspect="1"/>
          </p:cNvPicPr>
          <p:nvPr/>
        </p:nvPicPr>
        <p:blipFill rotWithShape="1">
          <a:blip r:embed="rId2"/>
          <a:srcRect l="11286" r="1004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309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en-US" dirty="0">
                <a:solidFill>
                  <a:schemeClr val="accent2"/>
                </a:solidFill>
              </a:rPr>
              <a:t>How we decide? Expected value.</a:t>
            </a:r>
          </a:p>
        </p:txBody>
      </p:sp>
      <p:sp>
        <p:nvSpPr>
          <p:cNvPr id="3" name="Content Placeholder 2"/>
          <p:cNvSpPr txBox="1">
            <a:spLocks noGrp="1"/>
          </p:cNvSpPr>
          <p:nvPr>
            <p:ph idx="1"/>
          </p:nvPr>
        </p:nvSpPr>
        <p:spPr>
          <a:xfrm>
            <a:off x="2773599" y="2052116"/>
            <a:ext cx="7796540" cy="1077229"/>
          </a:xfrm>
        </p:spPr>
        <p:txBody>
          <a:bodyPr>
            <a:normAutofit/>
          </a:bodyPr>
          <a:lstStyle/>
          <a:p>
            <a:pPr lvl="0"/>
            <a:endParaRPr lang="en-US" b="1" dirty="0"/>
          </a:p>
          <a:p>
            <a:pPr lvl="0"/>
            <a:r>
              <a:rPr lang="en-US" sz="2000" b="1" dirty="0"/>
              <a:t>Decisions based on expected value</a:t>
            </a:r>
            <a:endParaRPr lang="en-US" sz="2000" dirty="0"/>
          </a:p>
          <a:p>
            <a:pPr lvl="0"/>
            <a:endParaRPr lang="en-US" dirty="0"/>
          </a:p>
        </p:txBody>
      </p:sp>
      <p:pic>
        <p:nvPicPr>
          <p:cNvPr id="6" name="Picture 5">
            <a:extLst>
              <a:ext uri="{FF2B5EF4-FFF2-40B4-BE49-F238E27FC236}">
                <a16:creationId xmlns:a16="http://schemas.microsoft.com/office/drawing/2014/main" id="{DA3A61E0-0601-5F5F-02DC-E6724EF4859B}"/>
              </a:ext>
            </a:extLst>
          </p:cNvPr>
          <p:cNvPicPr>
            <a:picLocks noChangeAspect="1"/>
          </p:cNvPicPr>
          <p:nvPr/>
        </p:nvPicPr>
        <p:blipFill>
          <a:blip r:embed="rId2"/>
          <a:stretch>
            <a:fillRect/>
          </a:stretch>
        </p:blipFill>
        <p:spPr>
          <a:xfrm>
            <a:off x="4274964" y="3068904"/>
            <a:ext cx="2735436" cy="1077229"/>
          </a:xfrm>
          <a:prstGeom prst="rect">
            <a:avLst/>
          </a:prstGeom>
        </p:spPr>
      </p:pic>
    </p:spTree>
    <p:extLst>
      <p:ext uri="{BB962C8B-B14F-4D97-AF65-F5344CB8AC3E}">
        <p14:creationId xmlns:p14="http://schemas.microsoft.com/office/powerpoint/2010/main" val="3445975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2841672" y="1283020"/>
            <a:ext cx="4038605" cy="843909"/>
          </a:xfrm>
        </p:spPr>
        <p:txBody>
          <a:bodyPr vert="horz" lIns="91440" tIns="45720" rIns="91440" bIns="45720" rtlCol="0" anchor="t">
            <a:normAutofit/>
          </a:bodyPr>
          <a:lstStyle/>
          <a:p>
            <a:pPr lvl="0"/>
            <a:r>
              <a:rPr lang="en-US" sz="2400" kern="1200" dirty="0">
                <a:solidFill>
                  <a:srgbClr val="FFFFFF"/>
                </a:solidFill>
                <a:latin typeface="+mj-lt"/>
                <a:ea typeface="+mj-ea"/>
                <a:cs typeface="+mj-cs"/>
              </a:rPr>
              <a:t>How we decide?</a:t>
            </a:r>
            <a:br>
              <a:rPr lang="en-US" sz="2400" kern="1200" dirty="0">
                <a:solidFill>
                  <a:srgbClr val="FFFFFF"/>
                </a:solidFill>
                <a:latin typeface="+mj-lt"/>
                <a:ea typeface="+mj-ea"/>
                <a:cs typeface="+mj-cs"/>
              </a:rPr>
            </a:br>
            <a:r>
              <a:rPr lang="en-US" sz="2400" kern="1200" dirty="0">
                <a:solidFill>
                  <a:schemeClr val="tx1"/>
                </a:solidFill>
                <a:latin typeface="+mj-lt"/>
                <a:ea typeface="+mj-ea"/>
                <a:cs typeface="+mj-cs"/>
              </a:rPr>
              <a:t>The </a:t>
            </a:r>
            <a:r>
              <a:rPr lang="en-US" sz="2400" i="1" u="sng" kern="1200" dirty="0">
                <a:solidFill>
                  <a:schemeClr val="tx1"/>
                </a:solidFill>
                <a:effectLst>
                  <a:outerShdw blurRad="38100" dist="38100" dir="2700000" algn="tl">
                    <a:srgbClr val="000000">
                      <a:alpha val="43137"/>
                    </a:srgbClr>
                  </a:outerShdw>
                </a:effectLst>
                <a:latin typeface="+mj-lt"/>
                <a:ea typeface="+mj-ea"/>
                <a:cs typeface="+mj-cs"/>
              </a:rPr>
              <a:t>St. Petersburg paradox</a:t>
            </a:r>
          </a:p>
        </p:txBody>
      </p:sp>
      <p:pic>
        <p:nvPicPr>
          <p:cNvPr id="3" name="Content Placeholder 2"/>
          <p:cNvPicPr>
            <a:picLocks noGrp="1" noChangeAspect="1"/>
          </p:cNvPicPr>
          <p:nvPr>
            <p:ph idx="1"/>
          </p:nvPr>
        </p:nvPicPr>
        <p:blipFill>
          <a:blip r:embed="rId2"/>
          <a:stretch>
            <a:fillRect/>
          </a:stretch>
        </p:blipFill>
        <p:spPr>
          <a:xfrm>
            <a:off x="1125416" y="2483369"/>
            <a:ext cx="7854812" cy="2669656"/>
          </a:xfrm>
          <a:prstGeom prst="rect">
            <a:avLst/>
          </a:prstGeom>
          <a:solidFill>
            <a:schemeClr val="accent1"/>
          </a:solidFill>
        </p:spPr>
      </p:pic>
      <p:sp>
        <p:nvSpPr>
          <p:cNvPr id="4" name="Title 1">
            <a:extLst>
              <a:ext uri="{FF2B5EF4-FFF2-40B4-BE49-F238E27FC236}">
                <a16:creationId xmlns:a16="http://schemas.microsoft.com/office/drawing/2014/main" id="{98D744F8-63BD-4582-B20C-F02069280DBD}"/>
              </a:ext>
            </a:extLst>
          </p:cNvPr>
          <p:cNvSpPr txBox="1">
            <a:spLocks/>
          </p:cNvSpPr>
          <p:nvPr/>
        </p:nvSpPr>
        <p:spPr>
          <a:xfrm>
            <a:off x="0" y="26618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2"/>
                </a:solidFill>
              </a:rPr>
              <a:t>How we decide? Expected value.</a:t>
            </a:r>
          </a:p>
        </p:txBody>
      </p:sp>
    </p:spTree>
    <p:extLst>
      <p:ext uri="{BB962C8B-B14F-4D97-AF65-F5344CB8AC3E}">
        <p14:creationId xmlns:p14="http://schemas.microsoft.com/office/powerpoint/2010/main" val="1728343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GB" dirty="0">
                <a:solidFill>
                  <a:schemeClr val="accent2"/>
                </a:solidFill>
              </a:rPr>
              <a:t>Expected utility and not expected value</a:t>
            </a:r>
          </a:p>
        </p:txBody>
      </p:sp>
      <p:sp>
        <p:nvSpPr>
          <p:cNvPr id="3" name="Content Placeholder 2"/>
          <p:cNvSpPr txBox="1">
            <a:spLocks noGrp="1"/>
          </p:cNvSpPr>
          <p:nvPr>
            <p:ph idx="1"/>
          </p:nvPr>
        </p:nvSpPr>
        <p:spPr>
          <a:xfrm>
            <a:off x="677335" y="1412775"/>
            <a:ext cx="8587016" cy="4572000"/>
          </a:xfrm>
        </p:spPr>
        <p:txBody>
          <a:bodyPr>
            <a:normAutofit/>
          </a:bodyPr>
          <a:lstStyle/>
          <a:p>
            <a:pPr indent="0" algn="just">
              <a:lnSpc>
                <a:spcPct val="80000"/>
              </a:lnSpc>
              <a:buNone/>
            </a:pPr>
            <a:endParaRPr lang="en-US" dirty="0"/>
          </a:p>
          <a:p>
            <a:pPr indent="0" algn="just">
              <a:lnSpc>
                <a:spcPct val="150000"/>
              </a:lnSpc>
              <a:buNone/>
            </a:pPr>
            <a:r>
              <a:rPr lang="en-US" dirty="0"/>
              <a:t>The idea is that the "benefits", "utility", or "pleasure" of the individual when receives a profit differs from the size of profit, and that people are interested in the expected utility of profits of asset and not for the expected value of the profits. Bernoulli has mentioned </a:t>
            </a:r>
            <a:r>
              <a:rPr lang="en-US" i="1" u="sng" dirty="0"/>
              <a:t>"the determination of the value of an asset should not be based on price but on the utility that gives. There is no doubt that the profit of one thousand ducats is more important for a poor compared to a rich even though they both earn the same amount."</a:t>
            </a:r>
          </a:p>
          <a:p>
            <a:pPr indent="0" algn="just">
              <a:lnSpc>
                <a:spcPct val="80000"/>
              </a:lnSpc>
              <a:buNone/>
            </a:pPr>
            <a:endParaRPr lang="en-GB" sz="2500" dirty="0"/>
          </a:p>
        </p:txBody>
      </p:sp>
      <p:sp>
        <p:nvSpPr>
          <p:cNvPr id="4" name="Footer Placeholder 1"/>
          <p:cNvSpPr txBox="1"/>
          <p:nvPr/>
        </p:nvSpPr>
        <p:spPr>
          <a:xfrm>
            <a:off x="4648204" y="6356352"/>
            <a:ext cx="2895603" cy="365129"/>
          </a:xfrm>
          <a:prstGeom prst="rect">
            <a:avLst/>
          </a:prstGeom>
          <a:noFill/>
          <a:ln>
            <a:noFill/>
          </a:ln>
        </p:spPr>
        <p:txBody>
          <a:bodyPr vert="horz" wrap="square" lIns="91440" tIns="45720" rIns="91440" bIns="45720" anchor="ctr" anchorCtr="1" compatLnSpc="1"/>
          <a:lstStyle/>
          <a:p>
            <a:pPr algn="ctr">
              <a:defRPr sz="1800" b="0" i="0" u="none" strike="noStrike" kern="0" cap="none" spc="0" baseline="0">
                <a:solidFill>
                  <a:srgbClr val="000000"/>
                </a:solidFill>
                <a:uFillTx/>
              </a:defRPr>
            </a:pPr>
            <a:endParaRPr lang="en-US" sz="1200">
              <a:solidFill>
                <a:srgbClr val="898989"/>
              </a:solidFill>
              <a:latin typeface="Calibri"/>
            </a:endParaRPr>
          </a:p>
        </p:txBody>
      </p:sp>
      <p:sp>
        <p:nvSpPr>
          <p:cNvPr id="5" name="Slide Number Placeholder 2"/>
          <p:cNvSpPr txBox="1"/>
          <p:nvPr/>
        </p:nvSpPr>
        <p:spPr>
          <a:xfrm>
            <a:off x="8077203" y="6356352"/>
            <a:ext cx="2133596" cy="365129"/>
          </a:xfrm>
          <a:prstGeom prst="rect">
            <a:avLst/>
          </a:prstGeom>
          <a:noFill/>
          <a:ln>
            <a:noFill/>
          </a:ln>
        </p:spPr>
        <p:txBody>
          <a:bodyPr vert="horz" wrap="square" lIns="91440" tIns="45720" rIns="91440" bIns="45720" anchor="ctr" anchorCtr="0" compatLnSpc="1"/>
          <a:lstStyle/>
          <a:p>
            <a:pPr algn="r">
              <a:defRPr sz="1800" b="0" i="0" u="none" strike="noStrike" kern="0" cap="none" spc="0" baseline="0">
                <a:solidFill>
                  <a:srgbClr val="000000"/>
                </a:solidFill>
                <a:uFillTx/>
              </a:defRPr>
            </a:pPr>
            <a:fld id="{C03E8EC1-D50C-42CE-8FBF-4A2A8D17A9BA}" type="slidenum">
              <a:rPr lang="el-GR" smtClean="0"/>
              <a:pPr algn="r">
                <a:defRPr sz="1800" b="0" i="0" u="none" strike="noStrike" kern="0" cap="none" spc="0" baseline="0">
                  <a:solidFill>
                    <a:srgbClr val="000000"/>
                  </a:solidFill>
                  <a:uFillTx/>
                </a:defRPr>
              </a:pPr>
              <a:t>25</a:t>
            </a:fld>
            <a:endParaRPr lang="el-GR" sz="1200">
              <a:solidFill>
                <a:srgbClr val="898989"/>
              </a:solidFill>
              <a:latin typeface="Calibri"/>
            </a:endParaRPr>
          </a:p>
        </p:txBody>
      </p:sp>
    </p:spTree>
    <p:extLst>
      <p:ext uri="{BB962C8B-B14F-4D97-AF65-F5344CB8AC3E}">
        <p14:creationId xmlns:p14="http://schemas.microsoft.com/office/powerpoint/2010/main" val="80398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en-US" sz="3200" dirty="0">
                <a:solidFill>
                  <a:schemeClr val="accent2"/>
                </a:solidFill>
              </a:rPr>
              <a:t>How we decide? Expected utility.</a:t>
            </a:r>
          </a:p>
        </p:txBody>
      </p:sp>
      <p:sp>
        <p:nvSpPr>
          <p:cNvPr id="4" name="Rectangle 4"/>
          <p:cNvSpPr/>
          <p:nvPr/>
        </p:nvSpPr>
        <p:spPr>
          <a:xfrm>
            <a:off x="1524001" y="-184666"/>
            <a:ext cx="184731" cy="369332"/>
          </a:xfrm>
          <a:prstGeom prst="rect">
            <a:avLst/>
          </a:prstGeom>
          <a:noFill/>
          <a:ln>
            <a:noFill/>
            <a:prstDash val="solid"/>
          </a:ln>
        </p:spPr>
        <p:txBody>
          <a:bodyPr vert="horz" wrap="none" lIns="91440" tIns="45720" rIns="91440" bIns="45720" anchor="ctr" anchorCtr="0" compatLnSpc="1">
            <a:spAutoFit/>
          </a:bodyPr>
          <a:lstStyle/>
          <a:p>
            <a:pPr>
              <a:defRPr sz="1800" b="0" i="0" u="none" strike="noStrike" kern="0" cap="none" spc="0" baseline="0">
                <a:solidFill>
                  <a:srgbClr val="000000"/>
                </a:solidFill>
                <a:uFillTx/>
              </a:defRPr>
            </a:pPr>
            <a:endParaRPr lang="en-US">
              <a:solidFill>
                <a:srgbClr val="000000"/>
              </a:solidFill>
              <a:latin typeface="Calibri"/>
            </a:endParaRPr>
          </a:p>
        </p:txBody>
      </p:sp>
      <p:sp>
        <p:nvSpPr>
          <p:cNvPr id="5" name="Rectangle 5"/>
          <p:cNvSpPr/>
          <p:nvPr/>
        </p:nvSpPr>
        <p:spPr>
          <a:xfrm>
            <a:off x="1524000" y="297820"/>
            <a:ext cx="338554" cy="261610"/>
          </a:xfrm>
          <a:prstGeom prst="rect">
            <a:avLst/>
          </a:prstGeom>
          <a:noFill/>
          <a:ln>
            <a:noFill/>
            <a:prstDash val="solid"/>
          </a:ln>
        </p:spPr>
        <p:txBody>
          <a:bodyPr vert="horz" wrap="none" lIns="91440" tIns="45720" rIns="91440" bIns="45720" anchor="ctr" anchorCtr="0" compatLnSpc="1">
            <a:spAutoFit/>
          </a:bodyPr>
          <a:lstStyle/>
          <a:p>
            <a:pPr>
              <a:defRPr sz="1800" b="0" i="0" u="none" strike="noStrike" kern="0" cap="none" spc="0" baseline="0">
                <a:solidFill>
                  <a:srgbClr val="000000"/>
                </a:solidFill>
                <a:uFillTx/>
              </a:defRPr>
            </a:pPr>
            <a:r>
              <a:rPr lang="el-GR" sz="1100">
                <a:solidFill>
                  <a:srgbClr val="000000"/>
                </a:solidFill>
                <a:latin typeface="Arial" pitchFamily="34"/>
                <a:ea typeface="Times New Roman" pitchFamily="18"/>
                <a:cs typeface="Arial" pitchFamily="34"/>
              </a:rPr>
              <a:t>    </a:t>
            </a:r>
            <a:endParaRPr lang="el-GR">
              <a:solidFill>
                <a:srgbClr val="000000"/>
              </a:solidFill>
              <a:latin typeface="Arial" pitchFamily="34"/>
              <a:cs typeface="Arial" pitchFamily="34"/>
            </a:endParaRPr>
          </a:p>
        </p:txBody>
      </p:sp>
      <p:sp>
        <p:nvSpPr>
          <p:cNvPr id="6" name="Rectangle 7"/>
          <p:cNvSpPr/>
          <p:nvPr/>
        </p:nvSpPr>
        <p:spPr>
          <a:xfrm>
            <a:off x="1676404" y="-32263"/>
            <a:ext cx="184731" cy="369332"/>
          </a:xfrm>
          <a:prstGeom prst="rect">
            <a:avLst/>
          </a:prstGeom>
          <a:noFill/>
          <a:ln>
            <a:noFill/>
            <a:prstDash val="solid"/>
          </a:ln>
        </p:spPr>
        <p:txBody>
          <a:bodyPr vert="horz" wrap="none" lIns="91440" tIns="45720" rIns="91440" bIns="45720" anchor="ctr" anchorCtr="0" compatLnSpc="1">
            <a:spAutoFit/>
          </a:bodyPr>
          <a:lstStyle/>
          <a:p>
            <a:pPr>
              <a:defRPr sz="1800" b="0" i="0" u="none" strike="noStrike" kern="0" cap="none" spc="0" baseline="0">
                <a:solidFill>
                  <a:srgbClr val="000000"/>
                </a:solidFill>
                <a:uFillTx/>
              </a:defRPr>
            </a:pPr>
            <a:endParaRPr lang="en-US">
              <a:solidFill>
                <a:srgbClr val="000000"/>
              </a:solidFill>
              <a:latin typeface="Calibri"/>
            </a:endParaRPr>
          </a:p>
        </p:txBody>
      </p:sp>
      <p:sp>
        <p:nvSpPr>
          <p:cNvPr id="7" name="Rectangle 8"/>
          <p:cNvSpPr/>
          <p:nvPr/>
        </p:nvSpPr>
        <p:spPr>
          <a:xfrm>
            <a:off x="1676403" y="450223"/>
            <a:ext cx="338554" cy="261610"/>
          </a:xfrm>
          <a:prstGeom prst="rect">
            <a:avLst/>
          </a:prstGeom>
          <a:noFill/>
          <a:ln>
            <a:noFill/>
            <a:prstDash val="solid"/>
          </a:ln>
        </p:spPr>
        <p:txBody>
          <a:bodyPr vert="horz" wrap="none" lIns="91440" tIns="45720" rIns="91440" bIns="45720" anchor="ctr" anchorCtr="0" compatLnSpc="1">
            <a:spAutoFit/>
          </a:bodyPr>
          <a:lstStyle/>
          <a:p>
            <a:pPr>
              <a:defRPr sz="1800" b="0" i="0" u="none" strike="noStrike" kern="0" cap="none" spc="0" baseline="0">
                <a:solidFill>
                  <a:srgbClr val="000000"/>
                </a:solidFill>
                <a:uFillTx/>
              </a:defRPr>
            </a:pPr>
            <a:r>
              <a:rPr lang="el-GR" sz="1100">
                <a:solidFill>
                  <a:srgbClr val="000000"/>
                </a:solidFill>
                <a:latin typeface="Arial" pitchFamily="34"/>
                <a:ea typeface="Times New Roman" pitchFamily="18"/>
                <a:cs typeface="Arial" pitchFamily="34"/>
              </a:rPr>
              <a:t>    </a:t>
            </a:r>
            <a:endParaRPr lang="el-GR">
              <a:solidFill>
                <a:srgbClr val="000000"/>
              </a:solidFill>
              <a:latin typeface="Arial" pitchFamily="34"/>
              <a:cs typeface="Arial" pitchFamily="34"/>
            </a:endParaRPr>
          </a:p>
        </p:txBody>
      </p:sp>
      <p:pic>
        <p:nvPicPr>
          <p:cNvPr id="9" name="Picture 8">
            <a:extLst>
              <a:ext uri="{FF2B5EF4-FFF2-40B4-BE49-F238E27FC236}">
                <a16:creationId xmlns:a16="http://schemas.microsoft.com/office/drawing/2014/main" id="{D3568BBF-528A-2BDE-5D95-0B6652F13B33}"/>
              </a:ext>
            </a:extLst>
          </p:cNvPr>
          <p:cNvPicPr>
            <a:picLocks noChangeAspect="1"/>
          </p:cNvPicPr>
          <p:nvPr/>
        </p:nvPicPr>
        <p:blipFill>
          <a:blip r:embed="rId2"/>
          <a:stretch>
            <a:fillRect/>
          </a:stretch>
        </p:blipFill>
        <p:spPr>
          <a:xfrm>
            <a:off x="1902713" y="3241242"/>
            <a:ext cx="3447209" cy="1589476"/>
          </a:xfrm>
          <a:prstGeom prst="rect">
            <a:avLst/>
          </a:prstGeom>
        </p:spPr>
      </p:pic>
      <p:sp>
        <p:nvSpPr>
          <p:cNvPr id="20" name="Content Placeholder 2">
            <a:extLst>
              <a:ext uri="{FF2B5EF4-FFF2-40B4-BE49-F238E27FC236}">
                <a16:creationId xmlns:a16="http://schemas.microsoft.com/office/drawing/2014/main" id="{A026EF42-36A4-D8E8-89DC-9569A8E4B99B}"/>
              </a:ext>
            </a:extLst>
          </p:cNvPr>
          <p:cNvSpPr txBox="1">
            <a:spLocks noGrp="1"/>
          </p:cNvSpPr>
          <p:nvPr>
            <p:ph idx="1"/>
          </p:nvPr>
        </p:nvSpPr>
        <p:spPr>
          <a:xfrm>
            <a:off x="677863" y="2160588"/>
            <a:ext cx="8596312" cy="2902731"/>
          </a:xfrm>
        </p:spPr>
        <p:txBody>
          <a:bodyPr>
            <a:normAutofit/>
          </a:bodyPr>
          <a:lstStyle/>
          <a:p>
            <a:pPr lvl="0"/>
            <a:endParaRPr lang="en-US" b="1" dirty="0"/>
          </a:p>
          <a:p>
            <a:pPr lvl="0"/>
            <a:r>
              <a:rPr lang="en-US" sz="2000" b="1" dirty="0"/>
              <a:t>Decisions based on expected utility</a:t>
            </a:r>
            <a:endParaRPr lang="en-US" sz="2000" dirty="0"/>
          </a:p>
          <a:p>
            <a:pPr lvl="0"/>
            <a:endParaRPr lang="en-US" dirty="0"/>
          </a:p>
        </p:txBody>
      </p:sp>
    </p:spTree>
    <p:extLst>
      <p:ext uri="{BB962C8B-B14F-4D97-AF65-F5344CB8AC3E}">
        <p14:creationId xmlns:p14="http://schemas.microsoft.com/office/powerpoint/2010/main" val="3318515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23C2-9ED9-633B-A0AA-35F2F7F4D160}"/>
              </a:ext>
            </a:extLst>
          </p:cNvPr>
          <p:cNvSpPr>
            <a:spLocks noGrp="1"/>
          </p:cNvSpPr>
          <p:nvPr>
            <p:ph type="title"/>
          </p:nvPr>
        </p:nvSpPr>
        <p:spPr/>
        <p:txBody>
          <a:bodyPr>
            <a:normAutofit/>
          </a:bodyPr>
          <a:lstStyle/>
          <a:p>
            <a:pPr algn="ctr"/>
            <a:r>
              <a:rPr lang="en-US" sz="4800" b="1" dirty="0"/>
              <a:t>Expected Utility</a:t>
            </a:r>
          </a:p>
        </p:txBody>
      </p:sp>
      <p:sp>
        <p:nvSpPr>
          <p:cNvPr id="3" name="Content Placeholder 2">
            <a:extLst>
              <a:ext uri="{FF2B5EF4-FFF2-40B4-BE49-F238E27FC236}">
                <a16:creationId xmlns:a16="http://schemas.microsoft.com/office/drawing/2014/main" id="{B111A816-E382-8115-584B-93D13D55CA1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50222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518616" y="237387"/>
            <a:ext cx="10726774" cy="1077229"/>
          </a:xfrm>
        </p:spPr>
        <p:txBody>
          <a:bodyPr>
            <a:normAutofit/>
          </a:bodyPr>
          <a:lstStyle/>
          <a:p>
            <a:pPr lvl="0"/>
            <a:r>
              <a:rPr lang="en-US" sz="3200" dirty="0">
                <a:solidFill>
                  <a:schemeClr val="accent2"/>
                </a:solidFill>
              </a:rPr>
              <a:t>How we decide? Prospects or lotteries</a:t>
            </a:r>
          </a:p>
        </p:txBody>
      </p:sp>
      <p:sp>
        <p:nvSpPr>
          <p:cNvPr id="3" name="Content Placeholder 2"/>
          <p:cNvSpPr txBox="1">
            <a:spLocks noGrp="1"/>
          </p:cNvSpPr>
          <p:nvPr>
            <p:ph idx="1"/>
          </p:nvPr>
        </p:nvSpPr>
        <p:spPr>
          <a:xfrm>
            <a:off x="0" y="955343"/>
            <a:ext cx="10210800" cy="5714017"/>
          </a:xfrm>
        </p:spPr>
        <p:txBody>
          <a:bodyPr/>
          <a:lstStyle/>
          <a:p>
            <a:pPr marL="0" indent="0">
              <a:buNone/>
            </a:pPr>
            <a:r>
              <a:rPr lang="en-US" sz="2400" dirty="0"/>
              <a:t>Axioms:</a:t>
            </a:r>
          </a:p>
          <a:p>
            <a:pPr lvl="0"/>
            <a:endParaRPr lang="en-US" dirty="0"/>
          </a:p>
        </p:txBody>
      </p:sp>
      <p:pic>
        <p:nvPicPr>
          <p:cNvPr id="4" name="Picture 3"/>
          <p:cNvPicPr>
            <a:picLocks noChangeAspect="1"/>
          </p:cNvPicPr>
          <p:nvPr/>
        </p:nvPicPr>
        <p:blipFill>
          <a:blip r:embed="rId2"/>
          <a:srcRect/>
          <a:stretch>
            <a:fillRect/>
          </a:stretch>
        </p:blipFill>
        <p:spPr>
          <a:xfrm>
            <a:off x="518617" y="1477109"/>
            <a:ext cx="8857396" cy="4922918"/>
          </a:xfrm>
          <a:prstGeom prst="rect">
            <a:avLst/>
          </a:prstGeom>
          <a:solidFill>
            <a:schemeClr val="accent1"/>
          </a:solidFill>
          <a:ln>
            <a:noFill/>
          </a:ln>
        </p:spPr>
      </p:pic>
    </p:spTree>
    <p:extLst>
      <p:ext uri="{BB962C8B-B14F-4D97-AF65-F5344CB8AC3E}">
        <p14:creationId xmlns:p14="http://schemas.microsoft.com/office/powerpoint/2010/main" val="3003347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714C-6288-6C6A-38A6-CB45AABB0ADE}"/>
              </a:ext>
            </a:extLst>
          </p:cNvPr>
          <p:cNvSpPr>
            <a:spLocks noGrp="1"/>
          </p:cNvSpPr>
          <p:nvPr>
            <p:ph type="title"/>
          </p:nvPr>
        </p:nvSpPr>
        <p:spPr/>
        <p:txBody>
          <a:bodyPr>
            <a:normAutofit/>
          </a:bodyPr>
          <a:lstStyle/>
          <a:p>
            <a:r>
              <a:rPr lang="en-US" sz="2800" dirty="0">
                <a:solidFill>
                  <a:schemeClr val="accent2"/>
                </a:solidFill>
              </a:rPr>
              <a:t>Graphical representation of a utility function</a:t>
            </a:r>
          </a:p>
        </p:txBody>
      </p:sp>
      <p:pic>
        <p:nvPicPr>
          <p:cNvPr id="5" name="Content Placeholder 4">
            <a:extLst>
              <a:ext uri="{FF2B5EF4-FFF2-40B4-BE49-F238E27FC236}">
                <a16:creationId xmlns:a16="http://schemas.microsoft.com/office/drawing/2014/main" id="{A8C97F9C-4528-4D14-8A0B-7A8FA0236931}"/>
              </a:ext>
            </a:extLst>
          </p:cNvPr>
          <p:cNvPicPr>
            <a:picLocks noGrp="1" noChangeAspect="1"/>
          </p:cNvPicPr>
          <p:nvPr>
            <p:ph idx="1"/>
          </p:nvPr>
        </p:nvPicPr>
        <p:blipFill>
          <a:blip r:embed="rId2"/>
          <a:stretch>
            <a:fillRect/>
          </a:stretch>
        </p:blipFill>
        <p:spPr>
          <a:xfrm>
            <a:off x="1420429" y="1930400"/>
            <a:ext cx="7072178" cy="4318000"/>
          </a:xfrm>
        </p:spPr>
      </p:pic>
    </p:spTree>
    <p:extLst>
      <p:ext uri="{BB962C8B-B14F-4D97-AF65-F5344CB8AC3E}">
        <p14:creationId xmlns:p14="http://schemas.microsoft.com/office/powerpoint/2010/main" val="47558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7B4B-C7C7-3783-0D7D-3D523A454467}"/>
              </a:ext>
            </a:extLst>
          </p:cNvPr>
          <p:cNvSpPr>
            <a:spLocks noGrp="1"/>
          </p:cNvSpPr>
          <p:nvPr>
            <p:ph type="title"/>
          </p:nvPr>
        </p:nvSpPr>
        <p:spPr/>
        <p:txBody>
          <a:bodyPr/>
          <a:lstStyle/>
          <a:p>
            <a:r>
              <a:rPr lang="en-US" dirty="0"/>
              <a:t>Individual Assignment</a:t>
            </a:r>
          </a:p>
        </p:txBody>
      </p:sp>
      <p:sp>
        <p:nvSpPr>
          <p:cNvPr id="3" name="Content Placeholder 2">
            <a:extLst>
              <a:ext uri="{FF2B5EF4-FFF2-40B4-BE49-F238E27FC236}">
                <a16:creationId xmlns:a16="http://schemas.microsoft.com/office/drawing/2014/main" id="{6731936E-5941-237C-C1A3-746F0D4B5BDF}"/>
              </a:ext>
            </a:extLst>
          </p:cNvPr>
          <p:cNvSpPr>
            <a:spLocks noGrp="1"/>
          </p:cNvSpPr>
          <p:nvPr>
            <p:ph idx="1"/>
          </p:nvPr>
        </p:nvSpPr>
        <p:spPr>
          <a:xfrm>
            <a:off x="677334" y="1514901"/>
            <a:ext cx="8596668" cy="5036024"/>
          </a:xfrm>
        </p:spPr>
        <p:txBody>
          <a:bodyPr>
            <a:normAutofit fontScale="77500" lnSpcReduction="20000"/>
          </a:bodyPr>
          <a:lstStyle/>
          <a:p>
            <a:r>
              <a:rPr lang="en-US" dirty="0"/>
              <a:t>Individual  Assignment (max 30 pages)</a:t>
            </a:r>
          </a:p>
          <a:p>
            <a:r>
              <a:rPr lang="en-US" dirty="0"/>
              <a:t>Suppose you are the CEO of a big company in France which is listed in the stock exchange. </a:t>
            </a:r>
          </a:p>
          <a:p>
            <a:r>
              <a:rPr lang="en-US" dirty="0"/>
              <a:t>•	Describe your company and the business activities (max 3 pages).</a:t>
            </a:r>
          </a:p>
          <a:p>
            <a:r>
              <a:rPr lang="en-US" dirty="0"/>
              <a:t>•	Prepare in detail the Organogram of your Company (1 page). </a:t>
            </a:r>
          </a:p>
          <a:p>
            <a:r>
              <a:rPr lang="en-US" dirty="0"/>
              <a:t>•	Describe the Bord of the Directors (</a:t>
            </a:r>
            <a:r>
              <a:rPr lang="en-US" dirty="0" err="1"/>
              <a:t>BoD</a:t>
            </a:r>
            <a:r>
              <a:rPr lang="en-US" dirty="0"/>
              <a:t>)  (max 2 pages).</a:t>
            </a:r>
          </a:p>
          <a:p>
            <a:r>
              <a:rPr lang="en-US" dirty="0"/>
              <a:t>•	Prepare a hypothetical Balance Sheet and Income Statement for two years with the most possible detail. (max 2 pages)</a:t>
            </a:r>
          </a:p>
          <a:p>
            <a:r>
              <a:rPr lang="en-US" dirty="0"/>
              <a:t>Your CFO (or CVO) informs you that ESG is a very important EU policy, and you should align your business operations with ESG principles.</a:t>
            </a:r>
          </a:p>
          <a:p>
            <a:r>
              <a:rPr lang="en-US" dirty="0"/>
              <a:t>•	Based on ESG pillars try to develop new policies for the different activities of your company. Describe your activities related to these new policies (max 5 pages).</a:t>
            </a:r>
          </a:p>
          <a:p>
            <a:r>
              <a:rPr lang="en-US" dirty="0"/>
              <a:t>•	Evaluate the level of Corporate Governance for your company and suggest improvements (max 5 pages).</a:t>
            </a:r>
          </a:p>
          <a:p>
            <a:r>
              <a:rPr lang="en-US" dirty="0"/>
              <a:t>•	Prepare a short sustainability report on an “as if” basis (max 5 pages).</a:t>
            </a:r>
          </a:p>
          <a:p>
            <a:r>
              <a:rPr lang="en-US" dirty="0"/>
              <a:t>•	Examine green bonds as a source of finance. Write a short report on how you would be able to issue green bonds (max 2 pages). </a:t>
            </a:r>
          </a:p>
          <a:p>
            <a:r>
              <a:rPr lang="en-US" dirty="0"/>
              <a:t>•	Imagine you must organize the annual meeting of the shareholders. Explain in detail how you will do that (max 3pages).</a:t>
            </a:r>
          </a:p>
          <a:p>
            <a:r>
              <a:rPr lang="en-US" dirty="0"/>
              <a:t>•	There are some negative reports that your company is using “greenwashing”. Defend your company’s position (max 2 pages).</a:t>
            </a:r>
          </a:p>
          <a:p>
            <a:endParaRPr lang="en-US" dirty="0"/>
          </a:p>
        </p:txBody>
      </p:sp>
    </p:spTree>
    <p:extLst>
      <p:ext uri="{BB962C8B-B14F-4D97-AF65-F5344CB8AC3E}">
        <p14:creationId xmlns:p14="http://schemas.microsoft.com/office/powerpoint/2010/main" val="1307683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F2ED7-9F10-2D67-BBB8-1F753F2DF0C6}"/>
              </a:ext>
            </a:extLst>
          </p:cNvPr>
          <p:cNvSpPr>
            <a:spLocks noGrp="1"/>
          </p:cNvSpPr>
          <p:nvPr>
            <p:ph type="title"/>
          </p:nvPr>
        </p:nvSpPr>
        <p:spPr/>
        <p:txBody>
          <a:bodyPr>
            <a:normAutofit/>
          </a:bodyPr>
          <a:lstStyle/>
          <a:p>
            <a:r>
              <a:rPr lang="en-US" sz="3200" dirty="0">
                <a:solidFill>
                  <a:schemeClr val="accent2"/>
                </a:solidFill>
              </a:rPr>
              <a:t>Graphical representation of a utility function</a:t>
            </a:r>
          </a:p>
        </p:txBody>
      </p:sp>
      <p:pic>
        <p:nvPicPr>
          <p:cNvPr id="5" name="Content Placeholder 4">
            <a:extLst>
              <a:ext uri="{FF2B5EF4-FFF2-40B4-BE49-F238E27FC236}">
                <a16:creationId xmlns:a16="http://schemas.microsoft.com/office/drawing/2014/main" id="{4BECA786-914D-BE25-A7CA-BECE61BF5417}"/>
              </a:ext>
            </a:extLst>
          </p:cNvPr>
          <p:cNvPicPr>
            <a:picLocks noGrp="1" noChangeAspect="1"/>
          </p:cNvPicPr>
          <p:nvPr>
            <p:ph idx="1"/>
          </p:nvPr>
        </p:nvPicPr>
        <p:blipFill>
          <a:blip r:embed="rId2"/>
          <a:stretch>
            <a:fillRect/>
          </a:stretch>
        </p:blipFill>
        <p:spPr>
          <a:xfrm>
            <a:off x="39914" y="2147082"/>
            <a:ext cx="9773119" cy="2181813"/>
          </a:xfrm>
        </p:spPr>
      </p:pic>
      <p:sp>
        <p:nvSpPr>
          <p:cNvPr id="4" name="TextBox 3">
            <a:extLst>
              <a:ext uri="{FF2B5EF4-FFF2-40B4-BE49-F238E27FC236}">
                <a16:creationId xmlns:a16="http://schemas.microsoft.com/office/drawing/2014/main" id="{CD3D390F-0250-3DAD-7051-FBFBEF2D4BB6}"/>
              </a:ext>
            </a:extLst>
          </p:cNvPr>
          <p:cNvSpPr txBox="1"/>
          <p:nvPr/>
        </p:nvSpPr>
        <p:spPr>
          <a:xfrm>
            <a:off x="1037230" y="1607234"/>
            <a:ext cx="8236772" cy="646331"/>
          </a:xfrm>
          <a:prstGeom prst="rect">
            <a:avLst/>
          </a:prstGeom>
          <a:noFill/>
        </p:spPr>
        <p:txBody>
          <a:bodyPr wrap="square">
            <a:spAutoFit/>
          </a:bodyPr>
          <a:lstStyle/>
          <a:p>
            <a:pPr algn="just" fontAlgn="base"/>
            <a:r>
              <a:rPr lang="en-US" b="0" i="0" dirty="0">
                <a:solidFill>
                  <a:srgbClr val="666666"/>
                </a:solidFill>
                <a:effectLst/>
                <a:latin typeface="Noto Serif" panose="02020600060500020200" pitchFamily="18" charset="0"/>
              </a:rPr>
              <a:t>The decision rule for determining an individual’s risk preferences from her utility function is as follows:</a:t>
            </a:r>
          </a:p>
        </p:txBody>
      </p:sp>
    </p:spTree>
    <p:extLst>
      <p:ext uri="{BB962C8B-B14F-4D97-AF65-F5344CB8AC3E}">
        <p14:creationId xmlns:p14="http://schemas.microsoft.com/office/powerpoint/2010/main" val="2578086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9C223-25A8-393F-567D-8586B510882F}"/>
              </a:ext>
            </a:extLst>
          </p:cNvPr>
          <p:cNvSpPr>
            <a:spLocks noGrp="1"/>
          </p:cNvSpPr>
          <p:nvPr>
            <p:ph type="title"/>
          </p:nvPr>
        </p:nvSpPr>
        <p:spPr/>
        <p:txBody>
          <a:bodyPr/>
          <a:lstStyle/>
          <a:p>
            <a:r>
              <a:rPr lang="en-US" dirty="0"/>
              <a:t>Expected Utility</a:t>
            </a:r>
          </a:p>
        </p:txBody>
      </p:sp>
      <p:sp>
        <p:nvSpPr>
          <p:cNvPr id="3" name="Content Placeholder 2">
            <a:extLst>
              <a:ext uri="{FF2B5EF4-FFF2-40B4-BE49-F238E27FC236}">
                <a16:creationId xmlns:a16="http://schemas.microsoft.com/office/drawing/2014/main" id="{BC5827B9-6835-9EA7-6CA2-2C60E3E1B768}"/>
              </a:ext>
            </a:extLst>
          </p:cNvPr>
          <p:cNvSpPr>
            <a:spLocks noGrp="1"/>
          </p:cNvSpPr>
          <p:nvPr>
            <p:ph idx="1"/>
          </p:nvPr>
        </p:nvSpPr>
        <p:spPr>
          <a:xfrm>
            <a:off x="677334" y="1464554"/>
            <a:ext cx="8596668" cy="4977189"/>
          </a:xfrm>
        </p:spPr>
        <p:txBody>
          <a:bodyPr>
            <a:normAutofit/>
          </a:bodyPr>
          <a:lstStyle/>
          <a:p>
            <a:pPr algn="just"/>
            <a:r>
              <a:rPr lang="en-US" dirty="0">
                <a:solidFill>
                  <a:srgbClr val="666666"/>
                </a:solidFill>
                <a:latin typeface="Noto Serif" panose="020B0604020202020204" pitchFamily="18" charset="0"/>
              </a:rPr>
              <a:t>E</a:t>
            </a:r>
            <a:r>
              <a:rPr lang="en-US" b="0" i="0" dirty="0">
                <a:solidFill>
                  <a:srgbClr val="666666"/>
                </a:solidFill>
                <a:effectLst/>
                <a:latin typeface="Noto Serif" panose="020B0604020202020204" pitchFamily="18" charset="0"/>
              </a:rPr>
              <a:t>xample: Maria has a lottery, say A, with a 50% probability of winning 10,000 and a 50% probability of winning nothing. The expected value (EV) of this lottery is be the average of the payoffs weighted by their corresponding probabilities. The EV of A is 5,000. </a:t>
            </a:r>
          </a:p>
          <a:p>
            <a:pPr algn="just"/>
            <a:r>
              <a:rPr lang="en-US" b="0" i="0" dirty="0">
                <a:solidFill>
                  <a:srgbClr val="666666"/>
                </a:solidFill>
                <a:effectLst/>
                <a:latin typeface="Noto Serif" panose="020B0604020202020204" pitchFamily="18" charset="0"/>
              </a:rPr>
              <a:t>The EU weighs the utility of the payoffs and not the payoffs themselves. Therefore, one needs to attach the payoffs into the utility function of an individual first. Assume an individual, say Maria, with the utility function U(w) = w^1/2. So, Maria derives 100 ‘utils’ from the payoff of 10,000, and 0 ‘utils’ from the payoff of 0. Having calculated the utility of each payoff, we can now weigh them (that is 100 and 0) by their probabilities (that is 0.5 and 0.5) to get the expected utility of the lottery. It follows that EU(A) = 50, meaning that Maria’s predicted utility value of the lottery is 50 ‘utils’.</a:t>
            </a:r>
            <a:endParaRPr lang="en-US" dirty="0"/>
          </a:p>
        </p:txBody>
      </p:sp>
    </p:spTree>
    <p:extLst>
      <p:ext uri="{BB962C8B-B14F-4D97-AF65-F5344CB8AC3E}">
        <p14:creationId xmlns:p14="http://schemas.microsoft.com/office/powerpoint/2010/main" val="2976906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761A-7FCA-E790-397D-E22A890F2D55}"/>
              </a:ext>
            </a:extLst>
          </p:cNvPr>
          <p:cNvSpPr>
            <a:spLocks noGrp="1"/>
          </p:cNvSpPr>
          <p:nvPr>
            <p:ph type="title"/>
          </p:nvPr>
        </p:nvSpPr>
        <p:spPr/>
        <p:txBody>
          <a:bodyPr/>
          <a:lstStyle/>
          <a:p>
            <a:r>
              <a:rPr lang="en-US" dirty="0"/>
              <a:t>Expected Utility</a:t>
            </a:r>
          </a:p>
        </p:txBody>
      </p:sp>
      <p:sp>
        <p:nvSpPr>
          <p:cNvPr id="3" name="Content Placeholder 2">
            <a:extLst>
              <a:ext uri="{FF2B5EF4-FFF2-40B4-BE49-F238E27FC236}">
                <a16:creationId xmlns:a16="http://schemas.microsoft.com/office/drawing/2014/main" id="{E5C48046-03ED-199E-161D-43418358B6A4}"/>
              </a:ext>
            </a:extLst>
          </p:cNvPr>
          <p:cNvSpPr>
            <a:spLocks noGrp="1"/>
          </p:cNvSpPr>
          <p:nvPr>
            <p:ph idx="1"/>
          </p:nvPr>
        </p:nvSpPr>
        <p:spPr>
          <a:xfrm>
            <a:off x="677334" y="1930400"/>
            <a:ext cx="8596668" cy="2279176"/>
          </a:xfrm>
        </p:spPr>
        <p:txBody>
          <a:bodyPr>
            <a:normAutofit/>
          </a:bodyPr>
          <a:lstStyle/>
          <a:p>
            <a:pPr algn="just" fontAlgn="base"/>
            <a:r>
              <a:rPr lang="en-US" b="0" i="0" dirty="0">
                <a:solidFill>
                  <a:srgbClr val="666666"/>
                </a:solidFill>
                <a:effectLst/>
                <a:latin typeface="Noto Serif" panose="02020600060500020200" pitchFamily="18" charset="0"/>
              </a:rPr>
              <a:t>Now suppose that Maria could receive a “sure thing” of 5,000 instead of participating in lottery A. This “sure thing” which we offer Maria is equivalent to the average payout, i.e. the ‘expected value’, of the lottery. </a:t>
            </a:r>
          </a:p>
          <a:p>
            <a:pPr algn="just" fontAlgn="base"/>
            <a:r>
              <a:rPr lang="en-US" b="0" i="0" dirty="0">
                <a:solidFill>
                  <a:srgbClr val="666666"/>
                </a:solidFill>
                <a:effectLst/>
                <a:latin typeface="Noto Serif" panose="02020600060500020200" pitchFamily="18" charset="0"/>
              </a:rPr>
              <a:t>But what would be Maria’s utility from a “sure thing” paying her 5,000 with certainty? For this we need to attach the 5,000 into her utility function, which gives U(5,000) = 70,71. </a:t>
            </a:r>
          </a:p>
        </p:txBody>
      </p:sp>
    </p:spTree>
    <p:extLst>
      <p:ext uri="{BB962C8B-B14F-4D97-AF65-F5344CB8AC3E}">
        <p14:creationId xmlns:p14="http://schemas.microsoft.com/office/powerpoint/2010/main" val="1124723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761A-7FCA-E790-397D-E22A890F2D55}"/>
              </a:ext>
            </a:extLst>
          </p:cNvPr>
          <p:cNvSpPr>
            <a:spLocks noGrp="1"/>
          </p:cNvSpPr>
          <p:nvPr>
            <p:ph type="title"/>
          </p:nvPr>
        </p:nvSpPr>
        <p:spPr/>
        <p:txBody>
          <a:bodyPr/>
          <a:lstStyle/>
          <a:p>
            <a:r>
              <a:rPr lang="en-US" dirty="0"/>
              <a:t>Expected Utility</a:t>
            </a:r>
          </a:p>
        </p:txBody>
      </p:sp>
      <p:sp>
        <p:nvSpPr>
          <p:cNvPr id="3" name="Content Placeholder 2">
            <a:extLst>
              <a:ext uri="{FF2B5EF4-FFF2-40B4-BE49-F238E27FC236}">
                <a16:creationId xmlns:a16="http://schemas.microsoft.com/office/drawing/2014/main" id="{E5C48046-03ED-199E-161D-43418358B6A4}"/>
              </a:ext>
            </a:extLst>
          </p:cNvPr>
          <p:cNvSpPr>
            <a:spLocks noGrp="1"/>
          </p:cNvSpPr>
          <p:nvPr>
            <p:ph idx="1"/>
          </p:nvPr>
        </p:nvSpPr>
        <p:spPr>
          <a:xfrm>
            <a:off x="677334" y="1378424"/>
            <a:ext cx="8596668" cy="5349921"/>
          </a:xfrm>
        </p:spPr>
        <p:txBody>
          <a:bodyPr>
            <a:normAutofit/>
          </a:bodyPr>
          <a:lstStyle/>
          <a:p>
            <a:pPr algn="just" fontAlgn="base"/>
            <a:r>
              <a:rPr lang="en-US" b="0" i="0" dirty="0">
                <a:solidFill>
                  <a:srgbClr val="666666"/>
                </a:solidFill>
                <a:effectLst/>
                <a:latin typeface="Noto Serif" panose="02020600060500020200" pitchFamily="18" charset="0"/>
              </a:rPr>
              <a:t>The result should be surprising: </a:t>
            </a:r>
            <a:r>
              <a:rPr lang="en-US" b="1" i="1" dirty="0">
                <a:solidFill>
                  <a:srgbClr val="666666"/>
                </a:solidFill>
                <a:effectLst/>
                <a:latin typeface="inherit"/>
              </a:rPr>
              <a:t>lottery A and the “sure thing” have the same expected value of 5,000. Yet Maria derives a higher utility from the “sure thing” than from the lottery.</a:t>
            </a:r>
            <a:endParaRPr lang="en-US" b="1" i="0" dirty="0">
              <a:solidFill>
                <a:srgbClr val="666666"/>
              </a:solidFill>
              <a:effectLst/>
              <a:latin typeface="Noto Serif" panose="02020600060500020200" pitchFamily="18" charset="0"/>
            </a:endParaRPr>
          </a:p>
          <a:p>
            <a:pPr algn="just" fontAlgn="base"/>
            <a:r>
              <a:rPr lang="en-US" b="0" i="0" dirty="0">
                <a:solidFill>
                  <a:srgbClr val="666666"/>
                </a:solidFill>
                <a:effectLst/>
                <a:latin typeface="Noto Serif" panose="02020600060500020200" pitchFamily="18" charset="0"/>
              </a:rPr>
              <a:t>This leads us to the concept of risk aversion. Expected utility theory accounts for the risk preferences of individuals and </a:t>
            </a:r>
            <a:r>
              <a:rPr lang="en-US" b="0" i="0" dirty="0" err="1">
                <a:solidFill>
                  <a:srgbClr val="666666"/>
                </a:solidFill>
                <a:effectLst/>
                <a:latin typeface="Noto Serif" panose="02020600060500020200" pitchFamily="18" charset="0"/>
              </a:rPr>
              <a:t>categorises</a:t>
            </a:r>
            <a:r>
              <a:rPr lang="en-US" b="0" i="0" dirty="0">
                <a:solidFill>
                  <a:srgbClr val="666666"/>
                </a:solidFill>
                <a:effectLst/>
                <a:latin typeface="Noto Serif" panose="02020600060500020200" pitchFamily="18" charset="0"/>
              </a:rPr>
              <a:t> them as either risk-averse, risk-neutral or risk-seeking. </a:t>
            </a:r>
          </a:p>
          <a:p>
            <a:pPr algn="just" fontAlgn="base"/>
            <a:r>
              <a:rPr lang="en-US" b="0" i="0" dirty="0">
                <a:solidFill>
                  <a:srgbClr val="666666"/>
                </a:solidFill>
                <a:effectLst/>
                <a:latin typeface="Noto Serif" panose="02020600060500020200" pitchFamily="18" charset="0"/>
              </a:rPr>
              <a:t>This is important, because people tend to be risk-averse in decisions involving gambling. Maria preferred the “sure thing” because she has risk-averse preferences. What is more, one can immediately see that Maria is risk-averse when examining her utility function in more detail. In particular, the parameter ‘a’ in the utility function defines an individual’s risk preferences. Because a is assumed to be 0.5 in Maria’s case, her utility function exhibits diminishing marginal utility of wealth, which is equivalent to saying that she is risk-averse. </a:t>
            </a:r>
            <a:endParaRPr lang="en-US" dirty="0"/>
          </a:p>
        </p:txBody>
      </p:sp>
    </p:spTree>
    <p:extLst>
      <p:ext uri="{BB962C8B-B14F-4D97-AF65-F5344CB8AC3E}">
        <p14:creationId xmlns:p14="http://schemas.microsoft.com/office/powerpoint/2010/main" val="2545690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7199-8AB5-30CC-F31E-3F326D91B1A7}"/>
              </a:ext>
            </a:extLst>
          </p:cNvPr>
          <p:cNvSpPr>
            <a:spLocks noGrp="1"/>
          </p:cNvSpPr>
          <p:nvPr>
            <p:ph type="title"/>
          </p:nvPr>
        </p:nvSpPr>
        <p:spPr/>
        <p:txBody>
          <a:bodyPr/>
          <a:lstStyle/>
          <a:p>
            <a:r>
              <a:rPr lang="en-US" dirty="0"/>
              <a:t>Expected Utility</a:t>
            </a:r>
          </a:p>
        </p:txBody>
      </p:sp>
      <p:sp>
        <p:nvSpPr>
          <p:cNvPr id="3" name="Content Placeholder 2">
            <a:extLst>
              <a:ext uri="{FF2B5EF4-FFF2-40B4-BE49-F238E27FC236}">
                <a16:creationId xmlns:a16="http://schemas.microsoft.com/office/drawing/2014/main" id="{E9C11448-0827-C019-676B-71013781EEE9}"/>
              </a:ext>
            </a:extLst>
          </p:cNvPr>
          <p:cNvSpPr>
            <a:spLocks noGrp="1"/>
          </p:cNvSpPr>
          <p:nvPr>
            <p:ph idx="1"/>
          </p:nvPr>
        </p:nvSpPr>
        <p:spPr>
          <a:xfrm>
            <a:off x="677334" y="1323833"/>
            <a:ext cx="8596668" cy="5104262"/>
          </a:xfrm>
        </p:spPr>
        <p:txBody>
          <a:bodyPr>
            <a:normAutofit/>
          </a:bodyPr>
          <a:lstStyle/>
          <a:p>
            <a:pPr algn="just" fontAlgn="base"/>
            <a:r>
              <a:rPr lang="en-US" b="0" i="1" dirty="0">
                <a:solidFill>
                  <a:srgbClr val="666666"/>
                </a:solidFill>
                <a:effectLst/>
                <a:latin typeface="Arial Rounded MT Bold" panose="020F0704030504030204" pitchFamily="34" charset="0"/>
              </a:rPr>
              <a:t>But what does diminishing marginal utility of wealth mean exactly?</a:t>
            </a:r>
            <a:r>
              <a:rPr lang="en-US" b="0" i="0" dirty="0">
                <a:solidFill>
                  <a:srgbClr val="666666"/>
                </a:solidFill>
                <a:effectLst/>
                <a:latin typeface="Arial Rounded MT Bold" panose="020F0704030504030204" pitchFamily="34" charset="0"/>
              </a:rPr>
              <a:t> </a:t>
            </a:r>
          </a:p>
          <a:p>
            <a:pPr marL="0" indent="0" algn="just" fontAlgn="base">
              <a:buNone/>
            </a:pPr>
            <a:r>
              <a:rPr lang="en-US" dirty="0">
                <a:solidFill>
                  <a:srgbClr val="666666"/>
                </a:solidFill>
                <a:latin typeface="Arial Rounded MT Bold" panose="020F0704030504030204" pitchFamily="34" charset="0"/>
              </a:rPr>
              <a:t>	</a:t>
            </a:r>
            <a:r>
              <a:rPr lang="en-US" b="0" i="0" dirty="0">
                <a:solidFill>
                  <a:srgbClr val="666666"/>
                </a:solidFill>
                <a:effectLst/>
                <a:latin typeface="Noto Serif" panose="02020600060500020200" pitchFamily="18" charset="0"/>
              </a:rPr>
              <a:t>It means is that a one-unit increase in an individual’s wealth yields a 	higher marginal utility, i.e. a higher increase in utility, at low levels of 	wealth compared to an equal-sized wealth increase at high levels of 	wealth. One might think of it like this: a one-unit increase in wealth 	matters a lot if an individual has no wealth at all but the same one-unit 	increase is negligible for individuals with a wealth of 1,000,000.</a:t>
            </a:r>
          </a:p>
          <a:p>
            <a:pPr algn="just" fontAlgn="base"/>
            <a:r>
              <a:rPr lang="en-US" b="0" i="0" dirty="0">
                <a:solidFill>
                  <a:srgbClr val="666666"/>
                </a:solidFill>
                <a:effectLst/>
                <a:latin typeface="Noto Serif" panose="02020600060500020200" pitchFamily="18" charset="0"/>
              </a:rPr>
              <a:t>A risk-averse individual like Maria has a convex utility function. She prefers the sure thing over the gamble. A risk-neutral individual does not care about risk. The utility she derives from the gamble and the sure thing are the same and her utility function is a straight line. A risk-seeking individual has a concave utility function. She prefers the gamble over the sure thing.</a:t>
            </a:r>
          </a:p>
          <a:p>
            <a:endParaRPr lang="en-US" dirty="0"/>
          </a:p>
        </p:txBody>
      </p:sp>
    </p:spTree>
    <p:extLst>
      <p:ext uri="{BB962C8B-B14F-4D97-AF65-F5344CB8AC3E}">
        <p14:creationId xmlns:p14="http://schemas.microsoft.com/office/powerpoint/2010/main" val="2777367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AECB-DC21-662A-6E82-65374A2FDC74}"/>
              </a:ext>
            </a:extLst>
          </p:cNvPr>
          <p:cNvSpPr>
            <a:spLocks noGrp="1"/>
          </p:cNvSpPr>
          <p:nvPr>
            <p:ph type="title"/>
          </p:nvPr>
        </p:nvSpPr>
        <p:spPr/>
        <p:txBody>
          <a:bodyPr>
            <a:normAutofit/>
          </a:bodyPr>
          <a:lstStyle/>
          <a:p>
            <a:r>
              <a:rPr lang="en-US" sz="3200" dirty="0">
                <a:solidFill>
                  <a:schemeClr val="tx1"/>
                </a:solidFill>
              </a:rPr>
              <a:t>Graphical representation of a utility function</a:t>
            </a:r>
            <a:endParaRPr lang="en-US" sz="3200" dirty="0"/>
          </a:p>
        </p:txBody>
      </p:sp>
      <p:pic>
        <p:nvPicPr>
          <p:cNvPr id="5" name="Content Placeholder 4">
            <a:extLst>
              <a:ext uri="{FF2B5EF4-FFF2-40B4-BE49-F238E27FC236}">
                <a16:creationId xmlns:a16="http://schemas.microsoft.com/office/drawing/2014/main" id="{48487522-8D80-A95E-DE74-FDF6D2B97189}"/>
              </a:ext>
            </a:extLst>
          </p:cNvPr>
          <p:cNvPicPr>
            <a:picLocks noGrp="1" noChangeAspect="1"/>
          </p:cNvPicPr>
          <p:nvPr>
            <p:ph idx="1"/>
          </p:nvPr>
        </p:nvPicPr>
        <p:blipFill>
          <a:blip r:embed="rId2"/>
          <a:stretch>
            <a:fillRect/>
          </a:stretch>
        </p:blipFill>
        <p:spPr>
          <a:xfrm>
            <a:off x="677334" y="2072104"/>
            <a:ext cx="9212276" cy="2904183"/>
          </a:xfrm>
        </p:spPr>
      </p:pic>
    </p:spTree>
    <p:extLst>
      <p:ext uri="{BB962C8B-B14F-4D97-AF65-F5344CB8AC3E}">
        <p14:creationId xmlns:p14="http://schemas.microsoft.com/office/powerpoint/2010/main" val="2459517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C5E6-7E56-6B5E-A594-34E54021DFEA}"/>
              </a:ext>
            </a:extLst>
          </p:cNvPr>
          <p:cNvSpPr>
            <a:spLocks noGrp="1"/>
          </p:cNvSpPr>
          <p:nvPr>
            <p:ph type="title"/>
          </p:nvPr>
        </p:nvSpPr>
        <p:spPr/>
        <p:txBody>
          <a:bodyPr>
            <a:normAutofit/>
          </a:bodyPr>
          <a:lstStyle/>
          <a:p>
            <a:pPr algn="ctr"/>
            <a:r>
              <a:rPr lang="en-US" sz="4800" b="1" dirty="0"/>
              <a:t>Goods and bads</a:t>
            </a:r>
          </a:p>
        </p:txBody>
      </p:sp>
      <p:sp>
        <p:nvSpPr>
          <p:cNvPr id="3" name="Content Placeholder 2">
            <a:extLst>
              <a:ext uri="{FF2B5EF4-FFF2-40B4-BE49-F238E27FC236}">
                <a16:creationId xmlns:a16="http://schemas.microsoft.com/office/drawing/2014/main" id="{1C19B8BE-34E7-0636-2E3B-8860A8277E0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25897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BB46-5C7A-73D8-559F-968E6E86BF79}"/>
              </a:ext>
            </a:extLst>
          </p:cNvPr>
          <p:cNvSpPr>
            <a:spLocks noGrp="1"/>
          </p:cNvSpPr>
          <p:nvPr>
            <p:ph type="title"/>
          </p:nvPr>
        </p:nvSpPr>
        <p:spPr>
          <a:xfrm>
            <a:off x="2849562" y="609600"/>
            <a:ext cx="6424440" cy="1320800"/>
          </a:xfrm>
        </p:spPr>
        <p:txBody>
          <a:bodyPr>
            <a:normAutofit/>
          </a:bodyPr>
          <a:lstStyle/>
          <a:p>
            <a:r>
              <a:rPr lang="en-US" dirty="0"/>
              <a:t>Goods and bads</a:t>
            </a:r>
          </a:p>
        </p:txBody>
      </p:sp>
      <p:pic>
        <p:nvPicPr>
          <p:cNvPr id="11" name="Picture 10" descr="Packages on conveyor belt">
            <a:extLst>
              <a:ext uri="{FF2B5EF4-FFF2-40B4-BE49-F238E27FC236}">
                <a16:creationId xmlns:a16="http://schemas.microsoft.com/office/drawing/2014/main" id="{BA113B5F-C86F-40E6-E977-2132B0E42BF4}"/>
              </a:ext>
            </a:extLst>
          </p:cNvPr>
          <p:cNvPicPr>
            <a:picLocks noChangeAspect="1"/>
          </p:cNvPicPr>
          <p:nvPr/>
        </p:nvPicPr>
        <p:blipFill rotWithShape="1">
          <a:blip r:embed="rId2"/>
          <a:srcRect l="24002" r="49425"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2" name="Isosceles Triangle 11">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BC5BA6E-A627-284F-FF3D-9EB8180C50F0}"/>
              </a:ext>
            </a:extLst>
          </p:cNvPr>
          <p:cNvSpPr>
            <a:spLocks noGrp="1"/>
          </p:cNvSpPr>
          <p:nvPr>
            <p:ph idx="1"/>
          </p:nvPr>
        </p:nvSpPr>
        <p:spPr>
          <a:xfrm>
            <a:off x="2849562" y="2160589"/>
            <a:ext cx="6424440" cy="3880773"/>
          </a:xfrm>
        </p:spPr>
        <p:txBody>
          <a:bodyPr>
            <a:normAutofit/>
          </a:bodyPr>
          <a:lstStyle/>
          <a:p>
            <a:pPr marL="0" marR="0" indent="0">
              <a:spcBef>
                <a:spcPts val="0"/>
              </a:spcBef>
              <a:spcAft>
                <a:spcPts val="800"/>
              </a:spcAft>
              <a:buNone/>
            </a:pPr>
            <a:r>
              <a:rPr lang="en-US" b="1" u="sng" kern="0">
                <a:effectLst/>
                <a:latin typeface="Arial" panose="020B0604020202020204" pitchFamily="34" charset="0"/>
                <a:ea typeface="Aptos" panose="020B0004020202020204" pitchFamily="34" charset="0"/>
                <a:cs typeface="Times New Roman" panose="02020603050405020304" pitchFamily="18" charset="0"/>
              </a:rPr>
              <a:t>Understanding Goods and Bads in Economics</a:t>
            </a:r>
            <a:endParaRPr lang="en-US" u="sng" kern="10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US" kern="0">
                <a:effectLst/>
                <a:latin typeface="Arial" panose="020B0604020202020204" pitchFamily="34" charset="0"/>
                <a:ea typeface="Aptos" panose="020B0004020202020204" pitchFamily="34" charset="0"/>
                <a:cs typeface="Times New Roman" panose="02020603050405020304" pitchFamily="18" charset="0"/>
              </a:rPr>
              <a:t>In the realm of economics, goods and bads are two fundamental concepts that represent the tangible and intangible outcomes of economic activities. While goods are tangible products and services that provide utility or satisfaction to consumers, bads refer to undesirable outcomes or externalities associated with economic production and consumption. This document aims to explore the characteristics, classifications, and implications of goods and bads in economics.</a:t>
            </a:r>
            <a:endParaRPr lang="en-US" kern="10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15253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BB46-5C7A-73D8-559F-968E6E86BF79}"/>
              </a:ext>
            </a:extLst>
          </p:cNvPr>
          <p:cNvSpPr>
            <a:spLocks noGrp="1"/>
          </p:cNvSpPr>
          <p:nvPr>
            <p:ph type="title"/>
          </p:nvPr>
        </p:nvSpPr>
        <p:spPr/>
        <p:txBody>
          <a:bodyPr/>
          <a:lstStyle/>
          <a:p>
            <a:r>
              <a:rPr lang="en-US" dirty="0"/>
              <a:t>Goods and Bads</a:t>
            </a:r>
          </a:p>
        </p:txBody>
      </p:sp>
      <p:sp>
        <p:nvSpPr>
          <p:cNvPr id="3" name="Content Placeholder 2">
            <a:extLst>
              <a:ext uri="{FF2B5EF4-FFF2-40B4-BE49-F238E27FC236}">
                <a16:creationId xmlns:a16="http://schemas.microsoft.com/office/drawing/2014/main" id="{FBC5BA6E-A627-284F-FF3D-9EB8180C50F0}"/>
              </a:ext>
            </a:extLst>
          </p:cNvPr>
          <p:cNvSpPr>
            <a:spLocks noGrp="1"/>
          </p:cNvSpPr>
          <p:nvPr>
            <p:ph idx="1"/>
          </p:nvPr>
        </p:nvSpPr>
        <p:spPr>
          <a:xfrm>
            <a:off x="677334" y="1296537"/>
            <a:ext cx="9461748" cy="5467334"/>
          </a:xfrm>
        </p:spPr>
        <p:txBody>
          <a:bodyPr>
            <a:normAutofit/>
          </a:bodyPr>
          <a:lstStyle/>
          <a:p>
            <a:pPr marL="0" marR="0" algn="just">
              <a:lnSpc>
                <a:spcPct val="150000"/>
              </a:lnSpc>
              <a:spcBef>
                <a:spcPts val="0"/>
              </a:spcBef>
              <a:spcAft>
                <a:spcPts val="800"/>
              </a:spcAft>
            </a:pPr>
            <a:r>
              <a:rPr lang="en-US" sz="1800" b="1" kern="0" dirty="0">
                <a:effectLst/>
                <a:latin typeface="Arial" panose="020B0604020202020204" pitchFamily="34" charset="0"/>
                <a:ea typeface="Aptos" panose="020B0004020202020204" pitchFamily="34" charset="0"/>
                <a:cs typeface="Times New Roman" panose="02020603050405020304" pitchFamily="18" charset="0"/>
              </a:rPr>
              <a:t>Goods:</a:t>
            </a:r>
            <a:r>
              <a:rPr lang="en-US" sz="1800" kern="0" dirty="0">
                <a:effectLst/>
                <a:latin typeface="Arial" panose="020B0604020202020204" pitchFamily="34" charset="0"/>
                <a:ea typeface="Aptos" panose="020B0004020202020204" pitchFamily="34" charset="0"/>
                <a:cs typeface="Times New Roman" panose="02020603050405020304" pitchFamily="18" charset="0"/>
              </a:rPr>
              <a:t> Goods are items or services that are tangible, consumable, and transferable, capable of satisfying human wants and needs. They are typically classified into two main categories: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0" dirty="0">
                <a:effectLst/>
                <a:latin typeface="Arial" panose="020B0604020202020204" pitchFamily="34" charset="0"/>
                <a:ea typeface="Aptos" panose="020B0004020202020204" pitchFamily="34" charset="0"/>
                <a:cs typeface="Times New Roman" panose="02020603050405020304" pitchFamily="18" charset="0"/>
              </a:rPr>
              <a:t>Tangible Goods:</a:t>
            </a:r>
            <a:r>
              <a:rPr lang="en-US" sz="1800" kern="0" dirty="0">
                <a:effectLst/>
                <a:latin typeface="Arial" panose="020B0604020202020204" pitchFamily="34" charset="0"/>
                <a:ea typeface="Aptos" panose="020B0004020202020204" pitchFamily="34" charset="0"/>
                <a:cs typeface="Times New Roman" panose="02020603050405020304" pitchFamily="18" charset="0"/>
              </a:rPr>
              <a:t> Tangible goods are physical products that can be touched, seen, and stored. Examples include food, clothing, electronics, furniture, and vehicles. Tangible goods are often traded in markets, and their production and consumption contribute to economic growth and development.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0" dirty="0">
                <a:effectLst/>
                <a:latin typeface="Arial" panose="020B0604020202020204" pitchFamily="34" charset="0"/>
                <a:ea typeface="Aptos" panose="020B0004020202020204" pitchFamily="34" charset="0"/>
                <a:cs typeface="Times New Roman" panose="02020603050405020304" pitchFamily="18" charset="0"/>
              </a:rPr>
              <a:t>Intangible Goods (Services):</a:t>
            </a:r>
            <a:r>
              <a:rPr lang="en-US" sz="1800" kern="0" dirty="0">
                <a:effectLst/>
                <a:latin typeface="Arial" panose="020B0604020202020204" pitchFamily="34" charset="0"/>
                <a:ea typeface="Aptos" panose="020B0004020202020204" pitchFamily="34" charset="0"/>
                <a:cs typeface="Times New Roman" panose="02020603050405020304" pitchFamily="18" charset="0"/>
              </a:rPr>
              <a:t> Intangible goods, also known as services, are non-physical products that provide benefits to consumers. Services encompass a wide range of activities, including healthcare, education, transportation, banking, entertainment, and consulting. Unlike tangible goods, services are consumed at the point of production and are often characterized by perishability and variability.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0926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FF23-C27A-807C-7FB8-E6448F0513A8}"/>
              </a:ext>
            </a:extLst>
          </p:cNvPr>
          <p:cNvSpPr>
            <a:spLocks noGrp="1"/>
          </p:cNvSpPr>
          <p:nvPr>
            <p:ph type="title"/>
          </p:nvPr>
        </p:nvSpPr>
        <p:spPr/>
        <p:txBody>
          <a:bodyPr/>
          <a:lstStyle/>
          <a:p>
            <a:r>
              <a:rPr lang="en-US" dirty="0"/>
              <a:t>Goods and Bads</a:t>
            </a:r>
          </a:p>
        </p:txBody>
      </p:sp>
      <p:sp>
        <p:nvSpPr>
          <p:cNvPr id="3" name="Content Placeholder 2">
            <a:extLst>
              <a:ext uri="{FF2B5EF4-FFF2-40B4-BE49-F238E27FC236}">
                <a16:creationId xmlns:a16="http://schemas.microsoft.com/office/drawing/2014/main" id="{A8499C88-F115-E3DB-523F-D5B2537465F9}"/>
              </a:ext>
            </a:extLst>
          </p:cNvPr>
          <p:cNvSpPr>
            <a:spLocks noGrp="1"/>
          </p:cNvSpPr>
          <p:nvPr>
            <p:ph idx="1"/>
          </p:nvPr>
        </p:nvSpPr>
        <p:spPr>
          <a:xfrm>
            <a:off x="677334" y="1331259"/>
            <a:ext cx="9044890" cy="5177117"/>
          </a:xfrm>
        </p:spPr>
        <p:txBody>
          <a:bodyPr>
            <a:normAutofit fontScale="92500" lnSpcReduction="20000"/>
          </a:bodyPr>
          <a:lstStyle/>
          <a:p>
            <a:pPr marL="0" marR="0" algn="just">
              <a:lnSpc>
                <a:spcPct val="150000"/>
              </a:lnSpc>
              <a:spcBef>
                <a:spcPts val="0"/>
              </a:spcBef>
              <a:spcAft>
                <a:spcPts val="800"/>
              </a:spcAft>
            </a:pPr>
            <a:r>
              <a:rPr lang="en-US" sz="1800" b="1" kern="0">
                <a:effectLst/>
                <a:latin typeface="Arial" panose="020B0604020202020204" pitchFamily="34" charset="0"/>
                <a:ea typeface="Aptos" panose="020B0004020202020204" pitchFamily="34" charset="0"/>
                <a:cs typeface="Times New Roman" panose="02020603050405020304" pitchFamily="18" charset="0"/>
              </a:rPr>
              <a:t>Bads:</a:t>
            </a:r>
            <a:r>
              <a:rPr lang="en-US" sz="1800" kern="0">
                <a:effectLst/>
                <a:latin typeface="Arial" panose="020B0604020202020204" pitchFamily="34" charset="0"/>
                <a:ea typeface="Aptos" panose="020B0004020202020204" pitchFamily="34" charset="0"/>
                <a:cs typeface="Times New Roman" panose="02020603050405020304" pitchFamily="18" charset="0"/>
              </a:rPr>
              <a:t> Bads, on the other hand, represent negative or undesirable outcomes associated with economic activities, often resulting in harm or detriment to individuals, society, or the environment. Bads can manifest in various forms and are typically classified into two categories: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0">
                <a:effectLst/>
                <a:latin typeface="Arial" panose="020B0604020202020204" pitchFamily="34" charset="0"/>
                <a:ea typeface="Aptos" panose="020B0004020202020204" pitchFamily="34" charset="0"/>
                <a:cs typeface="Times New Roman" panose="02020603050405020304" pitchFamily="18" charset="0"/>
              </a:rPr>
              <a:t>Environmental Bads:</a:t>
            </a:r>
            <a:r>
              <a:rPr lang="en-US" sz="1800" kern="0">
                <a:effectLst/>
                <a:latin typeface="Arial" panose="020B0604020202020204" pitchFamily="34" charset="0"/>
                <a:ea typeface="Aptos" panose="020B0004020202020204" pitchFamily="34" charset="0"/>
                <a:cs typeface="Times New Roman" panose="02020603050405020304" pitchFamily="18" charset="0"/>
              </a:rPr>
              <a:t> Environmental bads refer to negative externalities or adverse effects on the environment resulting from economic production and consumption. Examples include air and water pollution, deforestation, habitat destruction, climate change, and depletion of natural resources. Environmental bads impose costs on society in the form of health impacts, ecosystem degradation, and economic losses.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0">
                <a:effectLst/>
                <a:latin typeface="Arial" panose="020B0604020202020204" pitchFamily="34" charset="0"/>
                <a:ea typeface="Aptos" panose="020B0004020202020204" pitchFamily="34" charset="0"/>
                <a:cs typeface="Times New Roman" panose="02020603050405020304" pitchFamily="18" charset="0"/>
              </a:rPr>
              <a:t>Social Bads:</a:t>
            </a:r>
            <a:r>
              <a:rPr lang="en-US" sz="1800" kern="0">
                <a:effectLst/>
                <a:latin typeface="Arial" panose="020B0604020202020204" pitchFamily="34" charset="0"/>
                <a:ea typeface="Aptos" panose="020B0004020202020204" pitchFamily="34" charset="0"/>
                <a:cs typeface="Times New Roman" panose="02020603050405020304" pitchFamily="18" charset="0"/>
              </a:rPr>
              <a:t> Social bads encompass adverse social outcomes or externalities arising from economic activities that harm individuals or communities. Examples include poverty, inequality, discrimination, crime, substance abuse, and social unrest. Social bads undermine social cohesion, well-being, and quality of life, perpetuating socio-economic disparities and injustices.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00169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E5D4-72CC-6A97-F6BA-65F67B0FE940}"/>
              </a:ext>
            </a:extLst>
          </p:cNvPr>
          <p:cNvSpPr>
            <a:spLocks noGrp="1"/>
          </p:cNvSpPr>
          <p:nvPr>
            <p:ph type="title"/>
          </p:nvPr>
        </p:nvSpPr>
        <p:spPr/>
        <p:txBody>
          <a:bodyPr/>
          <a:lstStyle/>
          <a:p>
            <a:r>
              <a:rPr lang="en-US" dirty="0"/>
              <a:t>Group Assignment</a:t>
            </a:r>
          </a:p>
        </p:txBody>
      </p:sp>
      <p:sp>
        <p:nvSpPr>
          <p:cNvPr id="3" name="Content Placeholder 2">
            <a:extLst>
              <a:ext uri="{FF2B5EF4-FFF2-40B4-BE49-F238E27FC236}">
                <a16:creationId xmlns:a16="http://schemas.microsoft.com/office/drawing/2014/main" id="{DB7E805A-0491-4D47-3B2D-8E80424101DB}"/>
              </a:ext>
            </a:extLst>
          </p:cNvPr>
          <p:cNvSpPr>
            <a:spLocks noGrp="1"/>
          </p:cNvSpPr>
          <p:nvPr>
            <p:ph idx="1"/>
          </p:nvPr>
        </p:nvSpPr>
        <p:spPr>
          <a:xfrm>
            <a:off x="677334" y="1610436"/>
            <a:ext cx="8596668" cy="4885897"/>
          </a:xfrm>
        </p:spPr>
        <p:txBody>
          <a:bodyPr>
            <a:normAutofit fontScale="92500" lnSpcReduction="20000"/>
          </a:bodyPr>
          <a:lstStyle/>
          <a:p>
            <a:r>
              <a:rPr lang="en-US" dirty="0"/>
              <a:t>Group Assignment</a:t>
            </a:r>
          </a:p>
          <a:p>
            <a:endParaRPr lang="en-US" dirty="0"/>
          </a:p>
          <a:p>
            <a:pPr marL="0" indent="0">
              <a:buNone/>
            </a:pPr>
            <a:r>
              <a:rPr lang="en-US" dirty="0"/>
              <a:t>Visit the web sites and open the related documents.</a:t>
            </a:r>
          </a:p>
          <a:p>
            <a:r>
              <a:rPr lang="en-US" dirty="0">
                <a:solidFill>
                  <a:schemeClr val="accent2">
                    <a:lumMod val="75000"/>
                  </a:schemeClr>
                </a:solidFill>
              </a:rPr>
              <a:t>https://www.euronext.com/en/about/esg-empowering-sustainable-growth/euronext-esg-policies-statements</a:t>
            </a:r>
          </a:p>
          <a:p>
            <a:r>
              <a:rPr lang="en-US" dirty="0">
                <a:solidFill>
                  <a:schemeClr val="accent2">
                    <a:lumMod val="75000"/>
                  </a:schemeClr>
                </a:solidFill>
              </a:rPr>
              <a:t>https://www.esma.europa.eu/sites/default/files/library/esma22-106-1301_smsg_advice_on_sustainable_finance.pdf</a:t>
            </a:r>
          </a:p>
          <a:p>
            <a:r>
              <a:rPr lang="en-US" dirty="0">
                <a:solidFill>
                  <a:schemeClr val="accent2">
                    <a:lumMod val="75000"/>
                  </a:schemeClr>
                </a:solidFill>
              </a:rPr>
              <a:t>https://www.esma.europa.eu/sites/default/files/library/esma22-105-1052_sustainable_finance_strategy.pdf</a:t>
            </a:r>
          </a:p>
          <a:p>
            <a:r>
              <a:rPr lang="en-US" dirty="0">
                <a:solidFill>
                  <a:schemeClr val="accent2">
                    <a:lumMod val="75000"/>
                  </a:schemeClr>
                </a:solidFill>
              </a:rPr>
              <a:t>https://www.esma.europa.eu/document/joint-esas-opinion-assessment-sustainable-finance-disclosure-regulation-sfdr</a:t>
            </a:r>
          </a:p>
          <a:p>
            <a:r>
              <a:rPr lang="en-US" dirty="0">
                <a:solidFill>
                  <a:schemeClr val="accent2">
                    <a:lumMod val="75000"/>
                  </a:schemeClr>
                </a:solidFill>
              </a:rPr>
              <a:t>https://www.esma.europa.eu/document/opinion-functioning-sustainable-finance-framework</a:t>
            </a:r>
          </a:p>
          <a:p>
            <a:endParaRPr lang="en-US" dirty="0"/>
          </a:p>
          <a:p>
            <a:pPr marL="0" indent="0">
              <a:buNone/>
            </a:pPr>
            <a:r>
              <a:rPr lang="en-US" dirty="0"/>
              <a:t>Make a summary of the things covered in these documents and explain why ESG is important for the European economy. Critically evaluate the sustainability policies described in the documents. (max 10 pages).</a:t>
            </a:r>
          </a:p>
          <a:p>
            <a:endParaRPr lang="en-US" dirty="0"/>
          </a:p>
        </p:txBody>
      </p:sp>
    </p:spTree>
    <p:extLst>
      <p:ext uri="{BB962C8B-B14F-4D97-AF65-F5344CB8AC3E}">
        <p14:creationId xmlns:p14="http://schemas.microsoft.com/office/powerpoint/2010/main" val="831161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24E64-52BC-A960-8AA2-F9014EF8B75D}"/>
              </a:ext>
            </a:extLst>
          </p:cNvPr>
          <p:cNvSpPr>
            <a:spLocks noGrp="1"/>
          </p:cNvSpPr>
          <p:nvPr>
            <p:ph type="title"/>
          </p:nvPr>
        </p:nvSpPr>
        <p:spPr/>
        <p:txBody>
          <a:bodyPr/>
          <a:lstStyle/>
          <a:p>
            <a:r>
              <a:rPr lang="en-US" dirty="0"/>
              <a:t>Goods and Bads</a:t>
            </a:r>
          </a:p>
        </p:txBody>
      </p:sp>
      <p:sp>
        <p:nvSpPr>
          <p:cNvPr id="3" name="Content Placeholder 2">
            <a:extLst>
              <a:ext uri="{FF2B5EF4-FFF2-40B4-BE49-F238E27FC236}">
                <a16:creationId xmlns:a16="http://schemas.microsoft.com/office/drawing/2014/main" id="{85CA0753-182B-DFFE-09AE-2F2C920F9CC9}"/>
              </a:ext>
            </a:extLst>
          </p:cNvPr>
          <p:cNvSpPr>
            <a:spLocks noGrp="1"/>
          </p:cNvSpPr>
          <p:nvPr>
            <p:ph idx="1"/>
          </p:nvPr>
        </p:nvSpPr>
        <p:spPr>
          <a:xfrm>
            <a:off x="677334" y="1332689"/>
            <a:ext cx="8596668" cy="4708673"/>
          </a:xfrm>
        </p:spPr>
        <p:txBody>
          <a:bodyPr>
            <a:normAutofit fontScale="62500" lnSpcReduction="20000"/>
          </a:bodyPr>
          <a:lstStyle/>
          <a:p>
            <a:pPr marL="0" marR="0" indent="0" algn="just">
              <a:lnSpc>
                <a:spcPct val="150000"/>
              </a:lnSpc>
              <a:spcBef>
                <a:spcPts val="0"/>
              </a:spcBef>
              <a:spcAft>
                <a:spcPts val="800"/>
              </a:spcAft>
              <a:buNone/>
            </a:pPr>
            <a:r>
              <a:rPr lang="en-US" sz="3800" b="1" kern="0" dirty="0">
                <a:latin typeface="Arial" panose="020B0604020202020204" pitchFamily="34" charset="0"/>
                <a:ea typeface="Aptos" panose="020B0004020202020204" pitchFamily="34" charset="0"/>
                <a:cs typeface="Times New Roman" panose="02020603050405020304" pitchFamily="18" charset="0"/>
              </a:rPr>
              <a:t>I</a:t>
            </a:r>
            <a:r>
              <a:rPr lang="en-US" sz="3800" b="1" kern="0" dirty="0">
                <a:effectLst/>
                <a:latin typeface="Arial" panose="020B0604020202020204" pitchFamily="34" charset="0"/>
                <a:ea typeface="Aptos" panose="020B0004020202020204" pitchFamily="34" charset="0"/>
                <a:cs typeface="Times New Roman" panose="02020603050405020304" pitchFamily="18" charset="0"/>
              </a:rPr>
              <a:t>mplications:</a:t>
            </a:r>
            <a:endParaRPr lang="en-US" sz="3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2600" b="1" kern="0" dirty="0">
                <a:effectLst/>
                <a:latin typeface="Arial" panose="020B0604020202020204" pitchFamily="34" charset="0"/>
                <a:ea typeface="Aptos" panose="020B0004020202020204" pitchFamily="34" charset="0"/>
                <a:cs typeface="Times New Roman" panose="02020603050405020304" pitchFamily="18" charset="0"/>
              </a:rPr>
              <a:t>Market Failures:</a:t>
            </a:r>
            <a:r>
              <a:rPr lang="en-US" sz="2600" kern="0" dirty="0">
                <a:effectLst/>
                <a:latin typeface="Arial" panose="020B0604020202020204" pitchFamily="34" charset="0"/>
                <a:ea typeface="Aptos" panose="020B0004020202020204" pitchFamily="34" charset="0"/>
                <a:cs typeface="Times New Roman" panose="02020603050405020304" pitchFamily="18" charset="0"/>
              </a:rPr>
              <a:t> Goods and bads can lead to market failures, where the allocation of resources by markets fails to maximize social welfare. Market failures occur when the prices of goods and services do not reflect their full social costs or benefits, resulting in overproduction of goods with negative externalities (bads) and underproduction of goods with positive externalities (goods).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2600" b="1" kern="0" dirty="0">
                <a:effectLst/>
                <a:latin typeface="Arial" panose="020B0604020202020204" pitchFamily="34" charset="0"/>
                <a:ea typeface="Aptos" panose="020B0004020202020204" pitchFamily="34" charset="0"/>
                <a:cs typeface="Times New Roman" panose="02020603050405020304" pitchFamily="18" charset="0"/>
              </a:rPr>
              <a:t>Policy Interventions:</a:t>
            </a:r>
            <a:r>
              <a:rPr lang="en-US" sz="2600" kern="0" dirty="0">
                <a:effectLst/>
                <a:latin typeface="Arial" panose="020B0604020202020204" pitchFamily="34" charset="0"/>
                <a:ea typeface="Aptos" panose="020B0004020202020204" pitchFamily="34" charset="0"/>
                <a:cs typeface="Times New Roman" panose="02020603050405020304" pitchFamily="18" charset="0"/>
              </a:rPr>
              <a:t> To address the negative externalities associated with bads and promote the production and consumption of goods with positive externalities, policymakers often intervene through regulatory measures, taxation, subsidies, and public policy initiatives. Environmental regulations, social welfare programs, and public health interventions are examples of policy interventions aimed at mitigating the adverse effects of bads and enhancing societal well-being.</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gn="just">
              <a:lnSpc>
                <a:spcPct val="150000"/>
              </a:lnSpc>
              <a:spcBef>
                <a:spcPts val="0"/>
              </a:spcBef>
              <a:spcAft>
                <a:spcPts val="800"/>
              </a:spcAft>
              <a:buNone/>
            </a:pPr>
            <a:endParaRPr lang="en-US" sz="2600" kern="0" dirty="0">
              <a:effectLst/>
              <a:latin typeface="Arial" panose="020B06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06222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C5E6-7E56-6B5E-A594-34E54021DFEA}"/>
              </a:ext>
            </a:extLst>
          </p:cNvPr>
          <p:cNvSpPr>
            <a:spLocks noGrp="1"/>
          </p:cNvSpPr>
          <p:nvPr>
            <p:ph type="title"/>
          </p:nvPr>
        </p:nvSpPr>
        <p:spPr/>
        <p:txBody>
          <a:bodyPr>
            <a:normAutofit/>
          </a:bodyPr>
          <a:lstStyle/>
          <a:p>
            <a:pPr algn="ctr"/>
            <a:r>
              <a:rPr lang="en-US" sz="4800" b="1" dirty="0"/>
              <a:t>Needs and wishes</a:t>
            </a:r>
          </a:p>
        </p:txBody>
      </p:sp>
      <p:sp>
        <p:nvSpPr>
          <p:cNvPr id="3" name="Content Placeholder 2">
            <a:extLst>
              <a:ext uri="{FF2B5EF4-FFF2-40B4-BE49-F238E27FC236}">
                <a16:creationId xmlns:a16="http://schemas.microsoft.com/office/drawing/2014/main" id="{1C19B8BE-34E7-0636-2E3B-8860A8277E0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82956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1AF5-0062-662C-13C8-F5E732850478}"/>
              </a:ext>
            </a:extLst>
          </p:cNvPr>
          <p:cNvSpPr>
            <a:spLocks noGrp="1"/>
          </p:cNvSpPr>
          <p:nvPr>
            <p:ph type="title"/>
          </p:nvPr>
        </p:nvSpPr>
        <p:spPr>
          <a:xfrm>
            <a:off x="677334" y="609600"/>
            <a:ext cx="8596668" cy="888460"/>
          </a:xfrm>
        </p:spPr>
        <p:txBody>
          <a:bodyPr/>
          <a:lstStyle/>
          <a:p>
            <a:r>
              <a:rPr lang="en-US" dirty="0"/>
              <a:t>Needs and Wishes</a:t>
            </a:r>
          </a:p>
        </p:txBody>
      </p:sp>
      <p:sp>
        <p:nvSpPr>
          <p:cNvPr id="3" name="Content Placeholder 2">
            <a:extLst>
              <a:ext uri="{FF2B5EF4-FFF2-40B4-BE49-F238E27FC236}">
                <a16:creationId xmlns:a16="http://schemas.microsoft.com/office/drawing/2014/main" id="{C42E827D-ADB2-596B-6B53-B81654502004}"/>
              </a:ext>
            </a:extLst>
          </p:cNvPr>
          <p:cNvSpPr>
            <a:spLocks noGrp="1"/>
          </p:cNvSpPr>
          <p:nvPr>
            <p:ph idx="1"/>
          </p:nvPr>
        </p:nvSpPr>
        <p:spPr>
          <a:xfrm>
            <a:off x="677334" y="1382377"/>
            <a:ext cx="8596668" cy="4337488"/>
          </a:xfrm>
        </p:spPr>
        <p:txBody>
          <a:bodyPr>
            <a:normAutofit/>
          </a:bodyPr>
          <a:lstStyle/>
          <a:p>
            <a:pPr marL="0" marR="0" indent="0" algn="just">
              <a:lnSpc>
                <a:spcPct val="150000"/>
              </a:lnSpc>
              <a:spcBef>
                <a:spcPts val="0"/>
              </a:spcBef>
              <a:spcAft>
                <a:spcPts val="800"/>
              </a:spcAft>
              <a:buNone/>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Distinguishing Between Needs and Wishes</a:t>
            </a:r>
          </a:p>
          <a:p>
            <a:pPr marL="0" marR="0" indent="0" algn="just">
              <a:lnSpc>
                <a:spcPct val="150000"/>
              </a:lnSpc>
              <a:spcBef>
                <a:spcPts val="0"/>
              </a:spcBef>
              <a:spcAft>
                <a:spcPts val="800"/>
              </a:spcAft>
              <a:buNone/>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In our daily lives, we often encounter various desires and aspirations, ranging from essential necessities to frivolous wants. Distinguishing between needs and wishes is crucial for making sound decisions, managing resources effectively, and prioritizing our actions. This document aims to explore the differences between needs and wishes, highlighting their significance in personal finance, goal-setting, and decision-making.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539975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1AF5-0062-662C-13C8-F5E732850478}"/>
              </a:ext>
            </a:extLst>
          </p:cNvPr>
          <p:cNvSpPr>
            <a:spLocks noGrp="1"/>
          </p:cNvSpPr>
          <p:nvPr>
            <p:ph type="title"/>
          </p:nvPr>
        </p:nvSpPr>
        <p:spPr>
          <a:xfrm>
            <a:off x="677334" y="609600"/>
            <a:ext cx="8596668" cy="888460"/>
          </a:xfrm>
        </p:spPr>
        <p:txBody>
          <a:bodyPr/>
          <a:lstStyle/>
          <a:p>
            <a:r>
              <a:rPr lang="en-US" dirty="0"/>
              <a:t>Needs and Wishes</a:t>
            </a:r>
          </a:p>
        </p:txBody>
      </p:sp>
      <p:sp>
        <p:nvSpPr>
          <p:cNvPr id="3" name="Content Placeholder 2">
            <a:extLst>
              <a:ext uri="{FF2B5EF4-FFF2-40B4-BE49-F238E27FC236}">
                <a16:creationId xmlns:a16="http://schemas.microsoft.com/office/drawing/2014/main" id="{C42E827D-ADB2-596B-6B53-B81654502004}"/>
              </a:ext>
            </a:extLst>
          </p:cNvPr>
          <p:cNvSpPr>
            <a:spLocks noGrp="1"/>
          </p:cNvSpPr>
          <p:nvPr>
            <p:ph idx="1"/>
          </p:nvPr>
        </p:nvSpPr>
        <p:spPr>
          <a:xfrm>
            <a:off x="677334" y="1382377"/>
            <a:ext cx="8596668" cy="4337488"/>
          </a:xfrm>
        </p:spPr>
        <p:txBody>
          <a:bodyPr>
            <a:normAutofit lnSpcReduction="10000"/>
          </a:bodyPr>
          <a:lstStyle/>
          <a:p>
            <a:pPr marL="0" marR="0" indent="0" algn="just">
              <a:lnSpc>
                <a:spcPct val="150000"/>
              </a:lnSpc>
              <a:spcBef>
                <a:spcPts val="0"/>
              </a:spcBef>
              <a:spcAft>
                <a:spcPts val="800"/>
              </a:spcAft>
              <a:buNone/>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Defining Needs and Wishes: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Needs:</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Needs are essential requirements for survival, well-being, and basic functionality. They are things that are necessary for sustaining life, maintaining health, and meeting fundamental human needs. Examples of needs include food, water, shelter, clothing, healthcare, and education.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Wishes (Wants):</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Wishes, also known as wants, are desires or preferences that are not essential for survival but are driven by personal preferences, aspirations, or societal influences. Wishes often relate to comfort, convenience, enjoyment, and self-expression. Examples of wishes include luxury goods, entertainment, travel, hobbies, and non-essential possessions.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5108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1AF5-0062-662C-13C8-F5E732850478}"/>
              </a:ext>
            </a:extLst>
          </p:cNvPr>
          <p:cNvSpPr>
            <a:spLocks noGrp="1"/>
          </p:cNvSpPr>
          <p:nvPr>
            <p:ph type="title"/>
          </p:nvPr>
        </p:nvSpPr>
        <p:spPr>
          <a:xfrm>
            <a:off x="677334" y="609600"/>
            <a:ext cx="8596668" cy="733866"/>
          </a:xfrm>
        </p:spPr>
        <p:txBody>
          <a:bodyPr/>
          <a:lstStyle/>
          <a:p>
            <a:r>
              <a:rPr lang="en-US" dirty="0"/>
              <a:t>Needs and Wishes</a:t>
            </a:r>
          </a:p>
        </p:txBody>
      </p:sp>
      <p:sp>
        <p:nvSpPr>
          <p:cNvPr id="3" name="Content Placeholder 2">
            <a:extLst>
              <a:ext uri="{FF2B5EF4-FFF2-40B4-BE49-F238E27FC236}">
                <a16:creationId xmlns:a16="http://schemas.microsoft.com/office/drawing/2014/main" id="{C42E827D-ADB2-596B-6B53-B81654502004}"/>
              </a:ext>
            </a:extLst>
          </p:cNvPr>
          <p:cNvSpPr>
            <a:spLocks noGrp="1"/>
          </p:cNvSpPr>
          <p:nvPr>
            <p:ph idx="1"/>
          </p:nvPr>
        </p:nvSpPr>
        <p:spPr>
          <a:xfrm>
            <a:off x="560601" y="1343466"/>
            <a:ext cx="9244879" cy="4823870"/>
          </a:xfrm>
        </p:spPr>
        <p:txBody>
          <a:bodyPr>
            <a:normAutofit fontScale="55000" lnSpcReduction="20000"/>
          </a:bodyPr>
          <a:lstStyle/>
          <a:p>
            <a:pPr marL="0" marR="0" indent="0" algn="just">
              <a:lnSpc>
                <a:spcPct val="150000"/>
              </a:lnSpc>
              <a:spcBef>
                <a:spcPts val="0"/>
              </a:spcBef>
              <a:spcAft>
                <a:spcPts val="800"/>
              </a:spcAft>
              <a:buNone/>
            </a:pPr>
            <a:r>
              <a:rPr lang="en-US" sz="4400" b="1" kern="100" dirty="0">
                <a:effectLst/>
                <a:latin typeface="Arial" panose="020B0604020202020204" pitchFamily="34" charset="0"/>
                <a:ea typeface="Aptos" panose="020B0004020202020204" pitchFamily="34" charset="0"/>
                <a:cs typeface="Times New Roman" panose="02020603050405020304" pitchFamily="18" charset="0"/>
              </a:rPr>
              <a:t>Key Differences:</a:t>
            </a:r>
            <a:endParaRPr lang="en-US" sz="4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4400" b="1" kern="100" dirty="0">
                <a:effectLst/>
                <a:latin typeface="Arial" panose="020B0604020202020204" pitchFamily="34" charset="0"/>
                <a:ea typeface="Aptos" panose="020B0004020202020204" pitchFamily="34" charset="0"/>
                <a:cs typeface="Times New Roman" panose="02020603050405020304" pitchFamily="18" charset="0"/>
              </a:rPr>
              <a:t>Essentiality:</a:t>
            </a:r>
            <a:r>
              <a:rPr lang="en-US" sz="4400" kern="100" dirty="0">
                <a:effectLst/>
                <a:latin typeface="Arial" panose="020B0604020202020204" pitchFamily="34" charset="0"/>
                <a:ea typeface="Aptos" panose="020B0004020202020204" pitchFamily="34" charset="0"/>
                <a:cs typeface="Times New Roman" panose="02020603050405020304" pitchFamily="18" charset="0"/>
              </a:rPr>
              <a:t> Needs are essential for survival and basic functioning, whereas wishes are optional and discretionary.</a:t>
            </a:r>
            <a:endParaRPr lang="en-US" sz="4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4400" b="1" kern="100" dirty="0">
                <a:effectLst/>
                <a:latin typeface="Arial" panose="020B0604020202020204" pitchFamily="34" charset="0"/>
                <a:ea typeface="Aptos" panose="020B0004020202020204" pitchFamily="34" charset="0"/>
                <a:cs typeface="Times New Roman" panose="02020603050405020304" pitchFamily="18" charset="0"/>
              </a:rPr>
              <a:t>Prioritization:</a:t>
            </a:r>
            <a:r>
              <a:rPr lang="en-US" sz="4400" kern="100" dirty="0">
                <a:effectLst/>
                <a:latin typeface="Arial" panose="020B0604020202020204" pitchFamily="34" charset="0"/>
                <a:ea typeface="Aptos" panose="020B0004020202020204" pitchFamily="34" charset="0"/>
                <a:cs typeface="Times New Roman" panose="02020603050405020304" pitchFamily="18" charset="0"/>
              </a:rPr>
              <a:t> Needs take precedence over wishes in terms of importance and priority. Meeting needs is necessary before fulfilling wishes.</a:t>
            </a:r>
            <a:endParaRPr lang="en-US" sz="4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4400" b="1" kern="100" dirty="0">
                <a:effectLst/>
                <a:latin typeface="Arial" panose="020B0604020202020204" pitchFamily="34" charset="0"/>
                <a:ea typeface="Aptos" panose="020B0004020202020204" pitchFamily="34" charset="0"/>
                <a:cs typeface="Times New Roman" panose="02020603050405020304" pitchFamily="18" charset="0"/>
              </a:rPr>
              <a:t>Impact on Well-being:</a:t>
            </a:r>
            <a:r>
              <a:rPr lang="en-US" sz="4400" kern="100" dirty="0">
                <a:effectLst/>
                <a:latin typeface="Arial" panose="020B0604020202020204" pitchFamily="34" charset="0"/>
                <a:ea typeface="Aptos" panose="020B0004020202020204" pitchFamily="34" charset="0"/>
                <a:cs typeface="Times New Roman" panose="02020603050405020304" pitchFamily="18" charset="0"/>
              </a:rPr>
              <a:t> Satisfying needs contributes directly to well-being, health, and quality of life, whereas fulfilling wishes enhances comfort, enjoyment, and personal satisfaction.</a:t>
            </a:r>
            <a:endParaRPr lang="en-US" sz="4400" b="1" kern="100" dirty="0">
              <a:effectLst/>
              <a:latin typeface="Arial" panose="020B06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4401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1AF5-0062-662C-13C8-F5E732850478}"/>
              </a:ext>
            </a:extLst>
          </p:cNvPr>
          <p:cNvSpPr>
            <a:spLocks noGrp="1"/>
          </p:cNvSpPr>
          <p:nvPr>
            <p:ph type="title"/>
          </p:nvPr>
        </p:nvSpPr>
        <p:spPr>
          <a:xfrm>
            <a:off x="677334" y="609600"/>
            <a:ext cx="8596668" cy="733866"/>
          </a:xfrm>
        </p:spPr>
        <p:txBody>
          <a:bodyPr/>
          <a:lstStyle/>
          <a:p>
            <a:r>
              <a:rPr lang="en-US" dirty="0"/>
              <a:t>Needs and Wishes</a:t>
            </a:r>
          </a:p>
        </p:txBody>
      </p:sp>
      <p:sp>
        <p:nvSpPr>
          <p:cNvPr id="3" name="Content Placeholder 2">
            <a:extLst>
              <a:ext uri="{FF2B5EF4-FFF2-40B4-BE49-F238E27FC236}">
                <a16:creationId xmlns:a16="http://schemas.microsoft.com/office/drawing/2014/main" id="{C42E827D-ADB2-596B-6B53-B81654502004}"/>
              </a:ext>
            </a:extLst>
          </p:cNvPr>
          <p:cNvSpPr>
            <a:spLocks noGrp="1"/>
          </p:cNvSpPr>
          <p:nvPr>
            <p:ph idx="1"/>
          </p:nvPr>
        </p:nvSpPr>
        <p:spPr>
          <a:xfrm>
            <a:off x="560601" y="1343465"/>
            <a:ext cx="9244879" cy="5268349"/>
          </a:xfrm>
        </p:spPr>
        <p:txBody>
          <a:bodyPr>
            <a:normAutofit fontScale="32500" lnSpcReduction="20000"/>
          </a:bodyPr>
          <a:lstStyle/>
          <a:p>
            <a:pPr marL="0" marR="0" indent="0" algn="just">
              <a:lnSpc>
                <a:spcPct val="150000"/>
              </a:lnSpc>
              <a:spcBef>
                <a:spcPts val="0"/>
              </a:spcBef>
              <a:spcAft>
                <a:spcPts val="800"/>
              </a:spcAft>
              <a:buNone/>
            </a:pPr>
            <a:r>
              <a:rPr lang="en-US" sz="7400" b="1" kern="100" dirty="0">
                <a:effectLst/>
                <a:latin typeface="Arial" panose="020B0604020202020204" pitchFamily="34" charset="0"/>
                <a:ea typeface="Aptos" panose="020B0004020202020204" pitchFamily="34" charset="0"/>
                <a:cs typeface="Times New Roman" panose="02020603050405020304" pitchFamily="18" charset="0"/>
              </a:rPr>
              <a:t>Implications for Decision-Making:</a:t>
            </a:r>
            <a:endParaRPr lang="en-US" sz="7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4400" b="1" kern="100" dirty="0">
                <a:effectLst/>
                <a:latin typeface="Arial" panose="020B0604020202020204" pitchFamily="34" charset="0"/>
                <a:ea typeface="Aptos" panose="020B0004020202020204" pitchFamily="34" charset="0"/>
                <a:cs typeface="Times New Roman" panose="02020603050405020304" pitchFamily="18" charset="0"/>
              </a:rPr>
              <a:t>Resource Allocation:</a:t>
            </a:r>
            <a:r>
              <a:rPr lang="en-US" sz="4400" kern="100" dirty="0">
                <a:effectLst/>
                <a:latin typeface="Arial" panose="020B0604020202020204" pitchFamily="34" charset="0"/>
                <a:ea typeface="Aptos" panose="020B0004020202020204" pitchFamily="34" charset="0"/>
                <a:cs typeface="Times New Roman" panose="02020603050405020304" pitchFamily="18" charset="0"/>
              </a:rPr>
              <a:t> Distinguishing between needs and wishes helps individuals allocate their resources, such as time, money, and energy, more effectively. Priority should be given to meeting needs before indulging in wants.</a:t>
            </a:r>
            <a:endParaRPr lang="en-US" sz="4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4400" b="1" kern="100" dirty="0">
                <a:effectLst/>
                <a:latin typeface="Arial" panose="020B0604020202020204" pitchFamily="34" charset="0"/>
                <a:ea typeface="Aptos" panose="020B0004020202020204" pitchFamily="34" charset="0"/>
                <a:cs typeface="Times New Roman" panose="02020603050405020304" pitchFamily="18" charset="0"/>
              </a:rPr>
              <a:t>Budgeting and Financial Planning:</a:t>
            </a:r>
            <a:r>
              <a:rPr lang="en-US" sz="4400" kern="100" dirty="0">
                <a:effectLst/>
                <a:latin typeface="Arial" panose="020B0604020202020204" pitchFamily="34" charset="0"/>
                <a:ea typeface="Aptos" panose="020B0004020202020204" pitchFamily="34" charset="0"/>
                <a:cs typeface="Times New Roman" panose="02020603050405020304" pitchFamily="18" charset="0"/>
              </a:rPr>
              <a:t> Needs form the foundation of budgeting and financial planning, as they represent essential expenses that must be covered to maintain a reasonable standard of living. Wishes are discretionary expenses that can be adjusted based on available resources and financial goals.</a:t>
            </a:r>
            <a:endParaRPr lang="en-US" sz="4400" b="1" kern="100" dirty="0">
              <a:effectLst/>
              <a:latin typeface="Arial" panose="020B0604020202020204" pitchFamily="34" charset="0"/>
              <a:ea typeface="Aptos" panose="020B0004020202020204" pitchFamily="34" charset="0"/>
              <a:cs typeface="Times New Roman" panose="02020603050405020304" pitchFamily="18" charset="0"/>
            </a:endParaRPr>
          </a:p>
          <a:p>
            <a:pPr marL="0" marR="0" algn="just">
              <a:lnSpc>
                <a:spcPct val="150000"/>
              </a:lnSpc>
              <a:spcBef>
                <a:spcPts val="0"/>
              </a:spcBef>
              <a:spcAft>
                <a:spcPts val="800"/>
              </a:spcAft>
            </a:pPr>
            <a:endParaRPr lang="en-US" sz="4400" b="1" kern="100" dirty="0">
              <a:effectLst/>
              <a:latin typeface="Arial" panose="020B0604020202020204" pitchFamily="34" charset="0"/>
              <a:ea typeface="Aptos" panose="020B0004020202020204" pitchFamily="34" charset="0"/>
              <a:cs typeface="Times New Roman" panose="02020603050405020304" pitchFamily="18" charset="0"/>
            </a:endParaRPr>
          </a:p>
          <a:p>
            <a:pPr marL="0" marR="0" algn="just">
              <a:lnSpc>
                <a:spcPct val="150000"/>
              </a:lnSpc>
              <a:spcBef>
                <a:spcPts val="0"/>
              </a:spcBef>
              <a:spcAft>
                <a:spcPts val="800"/>
              </a:spcAft>
            </a:pPr>
            <a:r>
              <a:rPr lang="en-US" sz="4400" b="1" kern="100" dirty="0">
                <a:effectLst/>
                <a:latin typeface="Arial" panose="020B0604020202020204" pitchFamily="34" charset="0"/>
                <a:ea typeface="Aptos" panose="020B0004020202020204" pitchFamily="34" charset="0"/>
                <a:cs typeface="Times New Roman" panose="02020603050405020304" pitchFamily="18" charset="0"/>
              </a:rPr>
              <a:t>Strategies for Balancing Needs and Wishes:</a:t>
            </a:r>
            <a:endParaRPr lang="en-US" sz="4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4400" b="1" kern="100" dirty="0">
                <a:effectLst/>
                <a:latin typeface="Arial" panose="020B0604020202020204" pitchFamily="34" charset="0"/>
                <a:ea typeface="Aptos" panose="020B0004020202020204" pitchFamily="34" charset="0"/>
                <a:cs typeface="Times New Roman" panose="02020603050405020304" pitchFamily="18" charset="0"/>
              </a:rPr>
              <a:t>Establishing Priorities:</a:t>
            </a:r>
            <a:r>
              <a:rPr lang="en-US" sz="4400" kern="100" dirty="0">
                <a:effectLst/>
                <a:latin typeface="Arial" panose="020B0604020202020204" pitchFamily="34" charset="0"/>
                <a:ea typeface="Aptos" panose="020B0004020202020204" pitchFamily="34" charset="0"/>
                <a:cs typeface="Times New Roman" panose="02020603050405020304" pitchFamily="18" charset="0"/>
              </a:rPr>
              <a:t> Prioritize needs over wishes when allocating resources and making spending decisions. Ensure that essential needs are met before allocating funds to discretionary wants.</a:t>
            </a:r>
            <a:endParaRPr lang="en-US" sz="4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4400" b="1" kern="100" dirty="0">
                <a:effectLst/>
                <a:latin typeface="Arial" panose="020B0604020202020204" pitchFamily="34" charset="0"/>
                <a:ea typeface="Aptos" panose="020B0004020202020204" pitchFamily="34" charset="0"/>
                <a:cs typeface="Times New Roman" panose="02020603050405020304" pitchFamily="18" charset="0"/>
              </a:rPr>
              <a:t>Setting Goals:</a:t>
            </a:r>
            <a:r>
              <a:rPr lang="en-US" sz="4400" kern="100" dirty="0">
                <a:effectLst/>
                <a:latin typeface="Arial" panose="020B0604020202020204" pitchFamily="34" charset="0"/>
                <a:ea typeface="Aptos" panose="020B0004020202020204" pitchFamily="34" charset="0"/>
                <a:cs typeface="Times New Roman" panose="02020603050405020304" pitchFamily="18" charset="0"/>
              </a:rPr>
              <a:t> Set specific financial goals and objectives that align with both needs and wishes. Establishing clear goals helps prioritize spending, save for future needs, and allocate resources more effectively.</a:t>
            </a:r>
            <a:endParaRPr lang="en-US" sz="4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70135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C5E6-7E56-6B5E-A594-34E54021DFEA}"/>
              </a:ext>
            </a:extLst>
          </p:cNvPr>
          <p:cNvSpPr>
            <a:spLocks noGrp="1"/>
          </p:cNvSpPr>
          <p:nvPr>
            <p:ph type="title"/>
          </p:nvPr>
        </p:nvSpPr>
        <p:spPr/>
        <p:txBody>
          <a:bodyPr>
            <a:normAutofit fontScale="90000"/>
          </a:bodyPr>
          <a:lstStyle/>
          <a:p>
            <a:pPr algn="ctr"/>
            <a:r>
              <a:rPr lang="en-US" sz="4800" b="1" dirty="0"/>
              <a:t>Utility and indifference curves</a:t>
            </a:r>
          </a:p>
        </p:txBody>
      </p:sp>
      <p:sp>
        <p:nvSpPr>
          <p:cNvPr id="3" name="Content Placeholder 2">
            <a:extLst>
              <a:ext uri="{FF2B5EF4-FFF2-40B4-BE49-F238E27FC236}">
                <a16:creationId xmlns:a16="http://schemas.microsoft.com/office/drawing/2014/main" id="{1C19B8BE-34E7-0636-2E3B-8860A8277E0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39661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9562" y="609600"/>
            <a:ext cx="6424440" cy="1320800"/>
          </a:xfrm>
        </p:spPr>
        <p:txBody>
          <a:bodyPr>
            <a:normAutofit/>
          </a:bodyPr>
          <a:lstStyle/>
          <a:p>
            <a:r>
              <a:rPr lang="en-US" sz="3300" b="1"/>
              <a:t>Utility and Indifference Curves.</a:t>
            </a:r>
            <a:br>
              <a:rPr lang="en-US" sz="3300" b="1"/>
            </a:br>
            <a:r>
              <a:rPr lang="en-US" sz="3300" b="1"/>
              <a:t>How to Measure Utility?</a:t>
            </a:r>
          </a:p>
        </p:txBody>
      </p:sp>
      <p:pic>
        <p:nvPicPr>
          <p:cNvPr id="5" name="Picture 4" descr="Close up of ruler">
            <a:extLst>
              <a:ext uri="{FF2B5EF4-FFF2-40B4-BE49-F238E27FC236}">
                <a16:creationId xmlns:a16="http://schemas.microsoft.com/office/drawing/2014/main" id="{6229BBDA-FC45-A1B9-CE6F-F932CF5C2255}"/>
              </a:ext>
            </a:extLst>
          </p:cNvPr>
          <p:cNvPicPr>
            <a:picLocks noChangeAspect="1"/>
          </p:cNvPicPr>
          <p:nvPr/>
        </p:nvPicPr>
        <p:blipFill rotWithShape="1">
          <a:blip r:embed="rId2"/>
          <a:srcRect l="37375" r="3605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2849562" y="2160589"/>
            <a:ext cx="6424440" cy="3880773"/>
          </a:xfrm>
        </p:spPr>
        <p:txBody>
          <a:bodyPr>
            <a:normAutofit/>
          </a:bodyPr>
          <a:lstStyle/>
          <a:p>
            <a:pPr marL="0" indent="0">
              <a:buNone/>
            </a:pPr>
            <a:endParaRPr lang="en-US" b="1"/>
          </a:p>
          <a:p>
            <a:pPr marL="0" indent="0">
              <a:buNone/>
            </a:pPr>
            <a:r>
              <a:rPr lang="en-US" b="1" u="sng"/>
              <a:t>Ordinal rankings </a:t>
            </a:r>
          </a:p>
          <a:p>
            <a:pPr marL="0" indent="0">
              <a:buNone/>
            </a:pPr>
            <a:r>
              <a:rPr lang="en-US"/>
              <a:t>give us information about the </a:t>
            </a:r>
            <a:r>
              <a:rPr lang="en-US" i="1"/>
              <a:t>order </a:t>
            </a:r>
            <a:r>
              <a:rPr lang="en-US"/>
              <a:t>in which a consumer ranks </a:t>
            </a:r>
            <a:r>
              <a:rPr lang="en-US" dirty="0"/>
              <a:t>preferences</a:t>
            </a:r>
            <a:r>
              <a:rPr lang="en-US"/>
              <a:t>. For example, we may prefer A to B (goods) but an ordinal ranking would not tell us </a:t>
            </a:r>
            <a:r>
              <a:rPr lang="en-US" i="1"/>
              <a:t>how much more </a:t>
            </a:r>
            <a:r>
              <a:rPr lang="en-US" i="1" dirty="0"/>
              <a:t>we may </a:t>
            </a:r>
            <a:r>
              <a:rPr lang="en-US"/>
              <a:t>like </a:t>
            </a:r>
            <a:r>
              <a:rPr lang="en-US" i="1"/>
              <a:t>A </a:t>
            </a:r>
            <a:r>
              <a:rPr lang="en-US" i="1" dirty="0"/>
              <a:t>to</a:t>
            </a:r>
            <a:r>
              <a:rPr lang="en-US"/>
              <a:t> </a:t>
            </a:r>
            <a:r>
              <a:rPr lang="en-US" i="1"/>
              <a:t>B</a:t>
            </a:r>
            <a:r>
              <a:rPr lang="en-US"/>
              <a:t>.</a:t>
            </a:r>
          </a:p>
          <a:p>
            <a:pPr marL="0" indent="0">
              <a:buNone/>
            </a:pPr>
            <a:r>
              <a:rPr lang="en-US" b="1" u="sng"/>
              <a:t>Cardinal rankings </a:t>
            </a:r>
          </a:p>
          <a:p>
            <a:pPr marL="0" indent="0">
              <a:buNone/>
            </a:pPr>
            <a:r>
              <a:rPr lang="en-US"/>
              <a:t>can also measure the degree of our preference for </a:t>
            </a:r>
            <a:r>
              <a:rPr lang="en-US" i="1"/>
              <a:t>A </a:t>
            </a:r>
            <a:r>
              <a:rPr lang="en-US" i="1" dirty="0"/>
              <a:t>to B and</a:t>
            </a:r>
            <a:r>
              <a:rPr lang="en-US"/>
              <a:t> </a:t>
            </a:r>
            <a:r>
              <a:rPr lang="en-US" dirty="0"/>
              <a:t>w</a:t>
            </a:r>
            <a:r>
              <a:rPr lang="en-US"/>
              <a:t>e can quantify this e.g. ”we prefer </a:t>
            </a:r>
            <a:r>
              <a:rPr lang="en-US" i="1"/>
              <a:t>A </a:t>
            </a:r>
            <a:r>
              <a:rPr lang="en-US"/>
              <a:t>twice as much as </a:t>
            </a:r>
            <a:r>
              <a:rPr lang="en-US" i="1" dirty="0"/>
              <a:t>B</a:t>
            </a:r>
            <a:r>
              <a:rPr lang="en-US"/>
              <a:t>.” Use of utils……</a:t>
            </a:r>
          </a:p>
          <a:p>
            <a:pPr marL="0" indent="0">
              <a:buNone/>
            </a:pPr>
            <a:endParaRPr lang="en-US"/>
          </a:p>
          <a:p>
            <a:pPr marL="0" indent="0">
              <a:buNone/>
            </a:pPr>
            <a:endParaRPr lang="en-US" dirty="0"/>
          </a:p>
          <a:p>
            <a:pPr marL="0" indent="0">
              <a:buNone/>
            </a:pPr>
            <a:endParaRPr lang="en-US"/>
          </a:p>
          <a:p>
            <a:pPr marL="0" indent="0">
              <a:buNone/>
            </a:pPr>
            <a:endParaRPr lang="en-US"/>
          </a:p>
        </p:txBody>
      </p:sp>
    </p:spTree>
    <p:extLst>
      <p:ext uri="{BB962C8B-B14F-4D97-AF65-F5344CB8AC3E}">
        <p14:creationId xmlns:p14="http://schemas.microsoft.com/office/powerpoint/2010/main" val="2198085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B99-E51D-7F44-CC2C-9239D4383800}"/>
              </a:ext>
            </a:extLst>
          </p:cNvPr>
          <p:cNvSpPr>
            <a:spLocks noGrp="1"/>
          </p:cNvSpPr>
          <p:nvPr>
            <p:ph type="title"/>
          </p:nvPr>
        </p:nvSpPr>
        <p:spPr>
          <a:xfrm>
            <a:off x="5536734" y="609600"/>
            <a:ext cx="3737268" cy="1320800"/>
          </a:xfrm>
        </p:spPr>
        <p:txBody>
          <a:bodyPr>
            <a:normAutofit/>
          </a:bodyPr>
          <a:lstStyle/>
          <a:p>
            <a:r>
              <a:rPr lang="en-US" dirty="0"/>
              <a:t>Group Activity 10 min</a:t>
            </a:r>
          </a:p>
        </p:txBody>
      </p:sp>
      <p:sp>
        <p:nvSpPr>
          <p:cNvPr id="3" name="Content Placeholder 2">
            <a:extLst>
              <a:ext uri="{FF2B5EF4-FFF2-40B4-BE49-F238E27FC236}">
                <a16:creationId xmlns:a16="http://schemas.microsoft.com/office/drawing/2014/main" id="{A7B5893B-BC59-8980-770B-20AAE8E21461}"/>
              </a:ext>
            </a:extLst>
          </p:cNvPr>
          <p:cNvSpPr>
            <a:spLocks noGrp="1"/>
          </p:cNvSpPr>
          <p:nvPr>
            <p:ph idx="1"/>
          </p:nvPr>
        </p:nvSpPr>
        <p:spPr>
          <a:xfrm>
            <a:off x="5209563" y="2160589"/>
            <a:ext cx="4064439" cy="3880773"/>
          </a:xfrm>
        </p:spPr>
        <p:txBody>
          <a:bodyPr>
            <a:normAutofit/>
          </a:bodyPr>
          <a:lstStyle/>
          <a:p>
            <a:r>
              <a:rPr lang="en-US"/>
              <a:t>Give 5 examples of ordinal and 5 examples of cardinal utility.</a:t>
            </a:r>
          </a:p>
          <a:p>
            <a:endParaRPr lang="en-US" dirty="0"/>
          </a:p>
        </p:txBody>
      </p:sp>
      <p:pic>
        <p:nvPicPr>
          <p:cNvPr id="4" name="Picture 3">
            <a:extLst>
              <a:ext uri="{FF2B5EF4-FFF2-40B4-BE49-F238E27FC236}">
                <a16:creationId xmlns:a16="http://schemas.microsoft.com/office/drawing/2014/main" id="{357B6DF6-1250-4EBA-3FBB-B4DEF9C52798}"/>
              </a:ext>
            </a:extLst>
          </p:cNvPr>
          <p:cNvPicPr>
            <a:picLocks noChangeAspect="1"/>
          </p:cNvPicPr>
          <p:nvPr/>
        </p:nvPicPr>
        <p:blipFill rotWithShape="1">
          <a:blip r:embed="rId2"/>
          <a:srcRect l="11286" r="1004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70126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032" y="410149"/>
            <a:ext cx="7958331" cy="1077229"/>
          </a:xfrm>
        </p:spPr>
        <p:txBody>
          <a:bodyPr>
            <a:normAutofit/>
          </a:bodyPr>
          <a:lstStyle/>
          <a:p>
            <a:r>
              <a:rPr lang="en-US" sz="2800" b="1" dirty="0">
                <a:solidFill>
                  <a:schemeClr val="accent2"/>
                </a:solidFill>
              </a:rPr>
              <a:t>Marginal Utility</a:t>
            </a:r>
          </a:p>
        </p:txBody>
      </p:sp>
      <p:sp>
        <p:nvSpPr>
          <p:cNvPr id="3" name="Content Placeholder 2"/>
          <p:cNvSpPr>
            <a:spLocks noGrp="1"/>
          </p:cNvSpPr>
          <p:nvPr>
            <p:ph idx="1"/>
          </p:nvPr>
        </p:nvSpPr>
        <p:spPr>
          <a:xfrm>
            <a:off x="1783653" y="1426211"/>
            <a:ext cx="7796540" cy="1077230"/>
          </a:xfrm>
        </p:spPr>
        <p:txBody>
          <a:bodyPr>
            <a:normAutofit/>
          </a:bodyPr>
          <a:lstStyle/>
          <a:p>
            <a:r>
              <a:rPr lang="en-US" dirty="0">
                <a:latin typeface="Arial Rounded MT Bold" panose="020F0704030504030204" pitchFamily="34" charset="0"/>
              </a:rPr>
              <a:t>Expresses how the level of utility will </a:t>
            </a:r>
            <a:r>
              <a:rPr lang="en-US" i="1" dirty="0">
                <a:latin typeface="Arial Rounded MT Bold" panose="020F0704030504030204" pitchFamily="34" charset="0"/>
              </a:rPr>
              <a:t>change </a:t>
            </a:r>
            <a:r>
              <a:rPr lang="en-US" dirty="0">
                <a:latin typeface="Arial Rounded MT Bold" panose="020F0704030504030204" pitchFamily="34" charset="0"/>
              </a:rPr>
              <a:t>(∆</a:t>
            </a:r>
            <a:r>
              <a:rPr lang="en-US" i="1" dirty="0">
                <a:latin typeface="Arial Rounded MT Bold" panose="020F0704030504030204" pitchFamily="34" charset="0"/>
              </a:rPr>
              <a:t>U</a:t>
            </a:r>
            <a:r>
              <a:rPr lang="en-US" dirty="0">
                <a:latin typeface="Arial Rounded MT Bold" panose="020F0704030504030204" pitchFamily="34" charset="0"/>
              </a:rPr>
              <a:t>) in response to a </a:t>
            </a:r>
            <a:r>
              <a:rPr lang="en-US" i="1" dirty="0">
                <a:latin typeface="Arial Rounded MT Bold" panose="020F0704030504030204" pitchFamily="34" charset="0"/>
              </a:rPr>
              <a:t>change </a:t>
            </a:r>
            <a:r>
              <a:rPr lang="en-US" dirty="0">
                <a:latin typeface="Arial Rounded MT Bold" panose="020F0704030504030204" pitchFamily="34" charset="0"/>
              </a:rPr>
              <a:t>in the level of consumption (∆</a:t>
            </a:r>
            <a:r>
              <a:rPr lang="en-US" i="1" dirty="0">
                <a:latin typeface="Arial Rounded MT Bold" panose="020F0704030504030204" pitchFamily="34" charset="0"/>
              </a:rPr>
              <a:t>A,</a:t>
            </a:r>
            <a:r>
              <a:rPr lang="en-US" dirty="0">
                <a:latin typeface="Arial Rounded MT Bold" panose="020F0704030504030204" pitchFamily="34" charset="0"/>
              </a:rPr>
              <a:t> where ∆  is  </a:t>
            </a:r>
            <a:r>
              <a:rPr lang="en-US" i="1" dirty="0">
                <a:latin typeface="Arial Rounded MT Bold" panose="020F0704030504030204" pitchFamily="34" charset="0"/>
              </a:rPr>
              <a:t>the </a:t>
            </a:r>
            <a:r>
              <a:rPr lang="en-US" dirty="0">
                <a:latin typeface="Arial Rounded MT Bold" panose="020F0704030504030204" pitchFamily="34" charset="0"/>
              </a:rPr>
              <a:t>symbol for change ).</a:t>
            </a:r>
          </a:p>
        </p:txBody>
      </p:sp>
      <p:sp>
        <p:nvSpPr>
          <p:cNvPr id="4" name="Content Placeholder 2">
            <a:extLst>
              <a:ext uri="{FF2B5EF4-FFF2-40B4-BE49-F238E27FC236}">
                <a16:creationId xmlns:a16="http://schemas.microsoft.com/office/drawing/2014/main" id="{6377E1B3-15E8-497D-9816-7B7691DACEB1}"/>
              </a:ext>
            </a:extLst>
          </p:cNvPr>
          <p:cNvSpPr txBox="1">
            <a:spLocks/>
          </p:cNvSpPr>
          <p:nvPr/>
        </p:nvSpPr>
        <p:spPr>
          <a:xfrm>
            <a:off x="1783653" y="2618782"/>
            <a:ext cx="7796540" cy="1801441"/>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457200" indent="-457200"/>
            <a:r>
              <a:rPr lang="en-US" altLang="en-US" dirty="0"/>
              <a:t>Marginal utility is the utility a consumer derives from the extra unit of  consumption of a good or a service.</a:t>
            </a:r>
          </a:p>
          <a:p>
            <a:endParaRPr lang="en-US" dirty="0"/>
          </a:p>
        </p:txBody>
      </p:sp>
      <p:sp>
        <p:nvSpPr>
          <p:cNvPr id="5" name="Content Placeholder 2">
            <a:extLst>
              <a:ext uri="{FF2B5EF4-FFF2-40B4-BE49-F238E27FC236}">
                <a16:creationId xmlns:a16="http://schemas.microsoft.com/office/drawing/2014/main" id="{9D2A9EF1-7341-443A-A140-17159A89056D}"/>
              </a:ext>
            </a:extLst>
          </p:cNvPr>
          <p:cNvSpPr txBox="1">
            <a:spLocks/>
          </p:cNvSpPr>
          <p:nvPr/>
        </p:nvSpPr>
        <p:spPr>
          <a:xfrm>
            <a:off x="1708833" y="3728928"/>
            <a:ext cx="7958332" cy="2855742"/>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endParaRPr lang="en-US" dirty="0"/>
          </a:p>
          <a:p>
            <a:endParaRPr lang="en-US" dirty="0"/>
          </a:p>
          <a:p>
            <a:r>
              <a:rPr lang="en-US" dirty="0"/>
              <a:t>Graphically, the marginal utility at a particular point is represented by the slope of a line that is tangent to the utility function at that point.</a:t>
            </a:r>
          </a:p>
        </p:txBody>
      </p:sp>
      <p:graphicFrame>
        <p:nvGraphicFramePr>
          <p:cNvPr id="6" name="Object 5">
            <a:extLst>
              <a:ext uri="{FF2B5EF4-FFF2-40B4-BE49-F238E27FC236}">
                <a16:creationId xmlns:a16="http://schemas.microsoft.com/office/drawing/2014/main" id="{6E95EB49-0F3D-4F30-8EDC-9856ED025B79}"/>
              </a:ext>
            </a:extLst>
          </p:cNvPr>
          <p:cNvGraphicFramePr>
            <a:graphicFrameLocks noChangeAspect="1"/>
          </p:cNvGraphicFramePr>
          <p:nvPr/>
        </p:nvGraphicFramePr>
        <p:xfrm>
          <a:off x="4549033" y="3942847"/>
          <a:ext cx="1747166" cy="865870"/>
        </p:xfrm>
        <a:graphic>
          <a:graphicData uri="http://schemas.openxmlformats.org/presentationml/2006/ole">
            <mc:AlternateContent xmlns:mc="http://schemas.openxmlformats.org/markup-compatibility/2006">
              <mc:Choice xmlns:v="urn:schemas-microsoft-com:vml" Requires="v">
                <p:oleObj name="Equation" r:id="rId2" imgW="812520" imgH="406080" progId="Equation.3">
                  <p:embed/>
                </p:oleObj>
              </mc:Choice>
              <mc:Fallback>
                <p:oleObj name="Equation" r:id="rId2" imgW="812520" imgH="406080" progId="Equation.3">
                  <p:embed/>
                  <p:pic>
                    <p:nvPicPr>
                      <p:cNvPr id="6" name="Object 5">
                        <a:extLst>
                          <a:ext uri="{FF2B5EF4-FFF2-40B4-BE49-F238E27FC236}">
                            <a16:creationId xmlns:a16="http://schemas.microsoft.com/office/drawing/2014/main" id="{6E95EB49-0F3D-4F30-8EDC-9856ED025B79}"/>
                          </a:ext>
                        </a:extLst>
                      </p:cNvPr>
                      <p:cNvPicPr>
                        <a:picLocks noChangeAspect="1" noChangeArrowheads="1"/>
                      </p:cNvPicPr>
                      <p:nvPr/>
                    </p:nvPicPr>
                    <p:blipFill>
                      <a:blip r:embed="rId3"/>
                      <a:srcRect/>
                      <a:stretch>
                        <a:fillRect/>
                      </a:stretch>
                    </p:blipFill>
                    <p:spPr bwMode="auto">
                      <a:xfrm>
                        <a:off x="4549033" y="3942847"/>
                        <a:ext cx="1747166" cy="865870"/>
                      </a:xfrm>
                      <a:prstGeom prst="rect">
                        <a:avLst/>
                      </a:prstGeom>
                      <a:solidFill>
                        <a:schemeClr val="accent1"/>
                      </a:solidFill>
                      <a:ln>
                        <a:noFill/>
                      </a:ln>
                    </p:spPr>
                  </p:pic>
                </p:oleObj>
              </mc:Fallback>
            </mc:AlternateContent>
          </a:graphicData>
        </a:graphic>
      </p:graphicFrame>
    </p:spTree>
    <p:extLst>
      <p:ext uri="{BB962C8B-B14F-4D97-AF65-F5344CB8AC3E}">
        <p14:creationId xmlns:p14="http://schemas.microsoft.com/office/powerpoint/2010/main" val="76099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CA64-A45F-801B-A805-7C295224C3D7}"/>
              </a:ext>
            </a:extLst>
          </p:cNvPr>
          <p:cNvSpPr>
            <a:spLocks noGrp="1"/>
          </p:cNvSpPr>
          <p:nvPr>
            <p:ph type="title"/>
          </p:nvPr>
        </p:nvSpPr>
        <p:spPr>
          <a:xfrm>
            <a:off x="2849562" y="609600"/>
            <a:ext cx="6424440" cy="1320800"/>
          </a:xfrm>
        </p:spPr>
        <p:txBody>
          <a:bodyPr>
            <a:normAutofit/>
          </a:bodyPr>
          <a:lstStyle/>
          <a:p>
            <a:r>
              <a:rPr lang="en-US" dirty="0"/>
              <a:t>Sustainable Finance</a:t>
            </a:r>
          </a:p>
        </p:txBody>
      </p:sp>
      <p:pic>
        <p:nvPicPr>
          <p:cNvPr id="27" name="Picture 26" descr="A cropped image of a person touching a plant">
            <a:extLst>
              <a:ext uri="{FF2B5EF4-FFF2-40B4-BE49-F238E27FC236}">
                <a16:creationId xmlns:a16="http://schemas.microsoft.com/office/drawing/2014/main" id="{1A2EF842-F299-4925-229B-0F2930E9FC72}"/>
              </a:ext>
            </a:extLst>
          </p:cNvPr>
          <p:cNvPicPr>
            <a:picLocks noChangeAspect="1"/>
          </p:cNvPicPr>
          <p:nvPr/>
        </p:nvPicPr>
        <p:blipFill rotWithShape="1">
          <a:blip r:embed="rId2"/>
          <a:srcRect l="38592" r="34835"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8" name="Isosceles Triangle 27">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68C6467-5AD3-B21D-A295-293BA264F604}"/>
              </a:ext>
            </a:extLst>
          </p:cNvPr>
          <p:cNvSpPr>
            <a:spLocks noGrp="1"/>
          </p:cNvSpPr>
          <p:nvPr>
            <p:ph idx="1"/>
          </p:nvPr>
        </p:nvSpPr>
        <p:spPr>
          <a:xfrm>
            <a:off x="2849562" y="2160589"/>
            <a:ext cx="6424440" cy="3880773"/>
          </a:xfrm>
        </p:spPr>
        <p:txBody>
          <a:bodyPr>
            <a:normAutofit/>
          </a:bodyPr>
          <a:lstStyle/>
          <a:p>
            <a:r>
              <a:rPr lang="en-US" u="sng" kern="100" dirty="0">
                <a:effectLst/>
                <a:latin typeface="Aptos" panose="020B0004020202020204" pitchFamily="34" charset="0"/>
                <a:ea typeface="Aptos" panose="020B0004020202020204" pitchFamily="34" charset="0"/>
                <a:cs typeface="Times New Roman" panose="02020603050405020304" pitchFamily="18" charset="0"/>
                <a:hlinkClick r:id="rId3"/>
              </a:rPr>
              <a:t>https://youtu.be/JdWQJq2OkJs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59018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sz="2800" b="1" dirty="0">
                <a:solidFill>
                  <a:schemeClr val="accent2"/>
                </a:solidFill>
              </a:rPr>
              <a:t>Marginal Utility</a:t>
            </a:r>
            <a:endParaRPr lang="en-US" sz="2800" dirty="0">
              <a:solidFill>
                <a:schemeClr val="accent2"/>
              </a:solidFill>
            </a:endParaRPr>
          </a:p>
        </p:txBody>
      </p:sp>
      <p:sp>
        <p:nvSpPr>
          <p:cNvPr id="3" name="Content Placeholder 2"/>
          <p:cNvSpPr>
            <a:spLocks noGrp="1"/>
          </p:cNvSpPr>
          <p:nvPr>
            <p:ph idx="1"/>
          </p:nvPr>
        </p:nvSpPr>
        <p:spPr>
          <a:xfrm>
            <a:off x="677335" y="1624083"/>
            <a:ext cx="8596668" cy="4967785"/>
          </a:xfrm>
        </p:spPr>
        <p:txBody>
          <a:bodyPr>
            <a:normAutofit fontScale="32500" lnSpcReduction="20000"/>
          </a:bodyPr>
          <a:lstStyle/>
          <a:p>
            <a:pPr marL="0" indent="0" algn="just">
              <a:lnSpc>
                <a:spcPct val="120000"/>
              </a:lnSpc>
              <a:buNone/>
            </a:pPr>
            <a:r>
              <a:rPr lang="en-US" altLang="en-US" sz="6200" dirty="0"/>
              <a:t>As more and more of a good is consumed by a consumer, the marginal utility of additional units starts to fall. The same happens with money!!! </a:t>
            </a:r>
          </a:p>
          <a:p>
            <a:pPr marL="0" indent="0" algn="just">
              <a:lnSpc>
                <a:spcPct val="120000"/>
              </a:lnSpc>
              <a:buNone/>
            </a:pPr>
            <a:r>
              <a:rPr lang="en-US" sz="6200" dirty="0"/>
              <a:t>The idea is that the "benefits", "utility", or "pleasure" of the individual when receives a profit differs from the size of profit, and that people are interested in the expected utility of profits of asset and not for the expected value of the profits. Bernoulli has mentioned </a:t>
            </a:r>
            <a:r>
              <a:rPr lang="en-US" sz="6200" i="1" dirty="0"/>
              <a:t>"the determination of the value of an asset should not be based on price but on the utility that gives. There is no doubt that the profit of one thousand ducats is more important for a poor compared to a rich even though they both earn the same amount. “</a:t>
            </a:r>
          </a:p>
          <a:p>
            <a:pPr algn="just"/>
            <a:endParaRPr lang="en-US" sz="4500" i="1" dirty="0"/>
          </a:p>
          <a:p>
            <a:endParaRPr lang="en-US" dirty="0"/>
          </a:p>
        </p:txBody>
      </p:sp>
    </p:spTree>
    <p:extLst>
      <p:ext uri="{BB962C8B-B14F-4D97-AF65-F5344CB8AC3E}">
        <p14:creationId xmlns:p14="http://schemas.microsoft.com/office/powerpoint/2010/main" val="3774008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r>
              <a:rPr lang="en-US" sz="2800" b="1" dirty="0">
                <a:solidFill>
                  <a:schemeClr val="accent2"/>
                </a:solidFill>
              </a:rPr>
              <a:t>Law of Diminishing Marginal Utility</a:t>
            </a:r>
            <a:endParaRPr lang="en-US" altLang="en-US" sz="2800" dirty="0">
              <a:solidFill>
                <a:schemeClr val="accent2"/>
              </a:solidFill>
            </a:endParaRPr>
          </a:p>
        </p:txBody>
      </p:sp>
      <p:sp>
        <p:nvSpPr>
          <p:cNvPr id="10243" name="Rectangle 1027"/>
          <p:cNvSpPr>
            <a:spLocks noGrp="1" noChangeArrowheads="1"/>
          </p:cNvSpPr>
          <p:nvPr>
            <p:ph idx="1"/>
          </p:nvPr>
        </p:nvSpPr>
        <p:spPr>
          <a:xfrm>
            <a:off x="1258697" y="1683626"/>
            <a:ext cx="7796540" cy="4375980"/>
          </a:xfrm>
        </p:spPr>
        <p:txBody>
          <a:bodyPr>
            <a:normAutofit fontScale="92500" lnSpcReduction="20000"/>
          </a:bodyPr>
          <a:lstStyle/>
          <a:p>
            <a:pPr marL="0" indent="0">
              <a:buNone/>
            </a:pPr>
            <a:r>
              <a:rPr lang="en-US" altLang="en-US" sz="2400" dirty="0"/>
              <a:t>As more and more of a good are consumed, the process of consumption will (at some point) yield smaller and smaller additions to utility</a:t>
            </a:r>
          </a:p>
          <a:p>
            <a:pPr eaLnBrk="1" hangingPunct="1"/>
            <a:endParaRPr lang="en-US" altLang="en-US" sz="2400" b="1" dirty="0"/>
          </a:p>
          <a:p>
            <a:pPr marL="0" indent="0">
              <a:buNone/>
            </a:pPr>
            <a:r>
              <a:rPr lang="en-US" sz="2400" dirty="0"/>
              <a:t>Marginal utility may not decline after the first unit, the second unit, or even the third unit. But it will normally fall after some level of consumption.</a:t>
            </a:r>
            <a:endParaRPr lang="en-US" altLang="en-US" sz="2400" dirty="0"/>
          </a:p>
          <a:p>
            <a:pPr eaLnBrk="1" hangingPunct="1">
              <a:buFont typeface="Monotype Sorts" pitchFamily="2" charset="2"/>
              <a:buNone/>
            </a:pPr>
            <a:endParaRPr lang="en-US" altLang="en-US" sz="2400" dirty="0"/>
          </a:p>
          <a:p>
            <a:pPr marL="0" indent="0" eaLnBrk="1" hangingPunct="1">
              <a:buNone/>
            </a:pPr>
            <a:r>
              <a:rPr lang="en-US" altLang="en-US" sz="2400" dirty="0"/>
              <a:t>When the total utility maximum, marginal utility = 0</a:t>
            </a:r>
          </a:p>
          <a:p>
            <a:pPr eaLnBrk="1" hangingPunct="1"/>
            <a:endParaRPr lang="en-US" altLang="en-US" sz="2400" dirty="0"/>
          </a:p>
          <a:p>
            <a:pPr marL="0" indent="0" eaLnBrk="1" hangingPunct="1">
              <a:buNone/>
            </a:pPr>
            <a:r>
              <a:rPr lang="en-US" altLang="en-US" sz="2400" dirty="0"/>
              <a:t>When the total utility begins to decrease, the marginal utility = negative</a:t>
            </a:r>
          </a:p>
        </p:txBody>
      </p:sp>
    </p:spTree>
    <p:extLst>
      <p:ext uri="{BB962C8B-B14F-4D97-AF65-F5344CB8AC3E}">
        <p14:creationId xmlns:p14="http://schemas.microsoft.com/office/powerpoint/2010/main" val="1986046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627-5C5D-7CE3-1FE6-482CD6B98547}"/>
              </a:ext>
            </a:extLst>
          </p:cNvPr>
          <p:cNvSpPr>
            <a:spLocks noGrp="1"/>
          </p:cNvSpPr>
          <p:nvPr>
            <p:ph type="title"/>
          </p:nvPr>
        </p:nvSpPr>
        <p:spPr>
          <a:xfrm>
            <a:off x="677334" y="609600"/>
            <a:ext cx="8596668" cy="703634"/>
          </a:xfrm>
        </p:spPr>
        <p:txBody>
          <a:bodyPr/>
          <a:lstStyle/>
          <a:p>
            <a:r>
              <a:rPr lang="en-US" dirty="0">
                <a:solidFill>
                  <a:schemeClr val="accent2"/>
                </a:solidFill>
              </a:rPr>
              <a:t>Indifference curves</a:t>
            </a:r>
          </a:p>
        </p:txBody>
      </p:sp>
      <p:sp>
        <p:nvSpPr>
          <p:cNvPr id="3" name="Content Placeholder 2">
            <a:extLst>
              <a:ext uri="{FF2B5EF4-FFF2-40B4-BE49-F238E27FC236}">
                <a16:creationId xmlns:a16="http://schemas.microsoft.com/office/drawing/2014/main" id="{2D8BC66F-009D-30E0-7E7B-EC52A3899EEA}"/>
              </a:ext>
            </a:extLst>
          </p:cNvPr>
          <p:cNvSpPr>
            <a:spLocks noGrp="1"/>
          </p:cNvSpPr>
          <p:nvPr>
            <p:ph idx="1"/>
          </p:nvPr>
        </p:nvSpPr>
        <p:spPr>
          <a:xfrm>
            <a:off x="609240" y="1517515"/>
            <a:ext cx="8596668" cy="4289898"/>
          </a:xfrm>
        </p:spPr>
        <p:txBody>
          <a:bodyPr>
            <a:normAutofit/>
          </a:bodyPr>
          <a:lstStyle/>
          <a:p>
            <a:pPr marL="0" marR="0" indent="0" algn="just">
              <a:lnSpc>
                <a:spcPct val="150000"/>
              </a:lnSpc>
              <a:spcBef>
                <a:spcPts val="0"/>
              </a:spcBef>
              <a:spcAft>
                <a:spcPts val="800"/>
              </a:spcAft>
              <a:buNone/>
            </a:pPr>
            <a:r>
              <a:rPr lang="en-US" sz="1600" b="1" kern="0" dirty="0">
                <a:effectLst/>
                <a:latin typeface="Arial" panose="020B0604020202020204" pitchFamily="34" charset="0"/>
                <a:ea typeface="Aptos" panose="020B0004020202020204" pitchFamily="34" charset="0"/>
                <a:cs typeface="Times New Roman" panose="02020603050405020304" pitchFamily="18" charset="0"/>
              </a:rPr>
              <a:t>Indifference Curves in Economics</a:t>
            </a:r>
            <a:endParaRPr lang="en-US" sz="1600" b="1" kern="100" dirty="0">
              <a:latin typeface="Aptos" panose="020B0004020202020204" pitchFamily="34" charset="0"/>
              <a:ea typeface="Aptos" panose="020B000402020202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1600" kern="0" dirty="0">
                <a:effectLst/>
                <a:latin typeface="Arial" panose="020B0604020202020204" pitchFamily="34" charset="0"/>
                <a:ea typeface="Aptos" panose="020B0004020202020204" pitchFamily="34" charset="0"/>
                <a:cs typeface="Times New Roman" panose="02020603050405020304" pitchFamily="18" charset="0"/>
              </a:rPr>
              <a:t>Indifference curves are fundamental concepts in microeconomics used to represent consumer preferences and choice behavior. They provide insights into how consumers make decisions about allocating scarce resources among competing goods and services. This document aims to elucidate the concept of indifference curves, their characteristics, and their significance in economic analysis.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80368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627-5C5D-7CE3-1FE6-482CD6B98547}"/>
              </a:ext>
            </a:extLst>
          </p:cNvPr>
          <p:cNvSpPr>
            <a:spLocks noGrp="1"/>
          </p:cNvSpPr>
          <p:nvPr>
            <p:ph type="title"/>
          </p:nvPr>
        </p:nvSpPr>
        <p:spPr>
          <a:xfrm>
            <a:off x="677334" y="609600"/>
            <a:ext cx="8596668" cy="703634"/>
          </a:xfrm>
        </p:spPr>
        <p:txBody>
          <a:bodyPr/>
          <a:lstStyle/>
          <a:p>
            <a:r>
              <a:rPr lang="en-US" dirty="0"/>
              <a:t>Indifference curves</a:t>
            </a:r>
          </a:p>
        </p:txBody>
      </p:sp>
      <p:sp>
        <p:nvSpPr>
          <p:cNvPr id="3" name="Content Placeholder 2">
            <a:extLst>
              <a:ext uri="{FF2B5EF4-FFF2-40B4-BE49-F238E27FC236}">
                <a16:creationId xmlns:a16="http://schemas.microsoft.com/office/drawing/2014/main" id="{2D8BC66F-009D-30E0-7E7B-EC52A3899EEA}"/>
              </a:ext>
            </a:extLst>
          </p:cNvPr>
          <p:cNvSpPr>
            <a:spLocks noGrp="1"/>
          </p:cNvSpPr>
          <p:nvPr>
            <p:ph idx="1"/>
          </p:nvPr>
        </p:nvSpPr>
        <p:spPr>
          <a:xfrm>
            <a:off x="609240" y="1313234"/>
            <a:ext cx="8998784" cy="5292281"/>
          </a:xfrm>
        </p:spPr>
        <p:txBody>
          <a:bodyPr>
            <a:normAutofit/>
          </a:bodyPr>
          <a:lstStyle/>
          <a:p>
            <a:pPr marL="0" marR="0" indent="0" algn="just">
              <a:lnSpc>
                <a:spcPct val="150000"/>
              </a:lnSpc>
              <a:spcBef>
                <a:spcPts val="0"/>
              </a:spcBef>
              <a:spcAft>
                <a:spcPts val="800"/>
              </a:spcAft>
              <a:buNone/>
            </a:pPr>
            <a:r>
              <a:rPr lang="en-US" b="1" kern="0">
                <a:effectLst/>
                <a:latin typeface="Arial" panose="020B0604020202020204" pitchFamily="34" charset="0"/>
                <a:ea typeface="Aptos" panose="020B0004020202020204" pitchFamily="34" charset="0"/>
                <a:cs typeface="Times New Roman" panose="02020603050405020304" pitchFamily="18" charset="0"/>
              </a:rPr>
              <a:t>Understanding Indifference Curves:</a:t>
            </a:r>
            <a:endParaRPr lang="en-US"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1400" b="1" kern="0">
                <a:effectLst/>
                <a:latin typeface="Arial" panose="020B0604020202020204" pitchFamily="34" charset="0"/>
                <a:ea typeface="Aptos" panose="020B0004020202020204" pitchFamily="34" charset="0"/>
                <a:cs typeface="Times New Roman" panose="02020603050405020304" pitchFamily="18" charset="0"/>
              </a:rPr>
              <a:t>Definition:</a:t>
            </a:r>
            <a:r>
              <a:rPr lang="en-US" sz="1400" kern="0">
                <a:effectLst/>
                <a:latin typeface="Arial" panose="020B0604020202020204" pitchFamily="34" charset="0"/>
                <a:ea typeface="Aptos" panose="020B0004020202020204" pitchFamily="34" charset="0"/>
                <a:cs typeface="Times New Roman" panose="02020603050405020304" pitchFamily="18" charset="0"/>
              </a:rPr>
              <a:t> An indifference curve is a graphical representation that shows different combinations of two goods that yield the same level of satisfaction or utility to a consumer. Along an indifference curve, the consumer is indifferent between the various combinations of goods, as they provide equal levels of satisfaction.</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1400" b="1" kern="0">
                <a:effectLst/>
                <a:latin typeface="Arial" panose="020B0604020202020204" pitchFamily="34" charset="0"/>
                <a:ea typeface="Aptos" panose="020B0004020202020204" pitchFamily="34" charset="0"/>
                <a:cs typeface="Times New Roman" panose="02020603050405020304" pitchFamily="18" charset="0"/>
              </a:rPr>
              <a:t>Assumptions:</a:t>
            </a:r>
            <a:r>
              <a:rPr lang="en-US" sz="1400" kern="0">
                <a:effectLst/>
                <a:latin typeface="Arial" panose="020B0604020202020204" pitchFamily="34" charset="0"/>
                <a:ea typeface="Aptos" panose="020B0004020202020204" pitchFamily="34" charset="0"/>
                <a:cs typeface="Times New Roman" panose="02020603050405020304" pitchFamily="18" charset="0"/>
              </a:rPr>
              <a:t> Indifference curves are based on several key assumptions: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gn="just">
              <a:lnSpc>
                <a:spcPct val="150000"/>
              </a:lnSpc>
              <a:spcBef>
                <a:spcPts val="0"/>
              </a:spcBef>
              <a:spcAft>
                <a:spcPts val="800"/>
              </a:spcAft>
              <a:buSzPts val="1000"/>
              <a:buFont typeface="Symbol" panose="05050102010706020507" pitchFamily="18" charset="2"/>
              <a:buChar char=""/>
              <a:tabLst>
                <a:tab pos="914400" algn="l"/>
              </a:tabLst>
            </a:pPr>
            <a:r>
              <a:rPr lang="en-US" sz="1400" kern="0">
                <a:effectLst/>
                <a:latin typeface="Arial" panose="020B0604020202020204" pitchFamily="34" charset="0"/>
                <a:ea typeface="Aptos" panose="020B0004020202020204" pitchFamily="34" charset="0"/>
                <a:cs typeface="Times New Roman" panose="02020603050405020304" pitchFamily="18" charset="0"/>
              </a:rPr>
              <a:t>Rationality: Consumers are rational decision-makers who seek to maximize their utility.</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gn="just">
              <a:lnSpc>
                <a:spcPct val="150000"/>
              </a:lnSpc>
              <a:spcBef>
                <a:spcPts val="0"/>
              </a:spcBef>
              <a:spcAft>
                <a:spcPts val="800"/>
              </a:spcAft>
              <a:buSzPts val="1000"/>
              <a:buFont typeface="Symbol" panose="05050102010706020507" pitchFamily="18" charset="2"/>
              <a:buChar char=""/>
              <a:tabLst>
                <a:tab pos="914400" algn="l"/>
              </a:tabLst>
            </a:pPr>
            <a:r>
              <a:rPr lang="en-US" sz="1400" kern="0">
                <a:effectLst/>
                <a:latin typeface="Arial" panose="020B0604020202020204" pitchFamily="34" charset="0"/>
                <a:ea typeface="Aptos" panose="020B0004020202020204" pitchFamily="34" charset="0"/>
                <a:cs typeface="Times New Roman" panose="02020603050405020304" pitchFamily="18" charset="0"/>
              </a:rPr>
              <a:t>Completeness: Consumers can rank all possible combinations of goods in terms of preference.</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gn="just">
              <a:lnSpc>
                <a:spcPct val="150000"/>
              </a:lnSpc>
              <a:spcBef>
                <a:spcPts val="0"/>
              </a:spcBef>
              <a:spcAft>
                <a:spcPts val="800"/>
              </a:spcAft>
              <a:buSzPts val="1000"/>
              <a:buFont typeface="Symbol" panose="05050102010706020507" pitchFamily="18" charset="2"/>
              <a:buChar char=""/>
              <a:tabLst>
                <a:tab pos="914400" algn="l"/>
              </a:tabLst>
            </a:pPr>
            <a:r>
              <a:rPr lang="en-US" sz="1400" kern="0">
                <a:effectLst/>
                <a:latin typeface="Arial" panose="020B0604020202020204" pitchFamily="34" charset="0"/>
                <a:ea typeface="Aptos" panose="020B0004020202020204" pitchFamily="34" charset="0"/>
                <a:cs typeface="Times New Roman" panose="02020603050405020304" pitchFamily="18" charset="0"/>
              </a:rPr>
              <a:t>Transitivity: If a consumer prefers bundle A to bundle B and bundle B to bundle C, then the consumer also prefers bundle A to bundle C.</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gn="just">
              <a:lnSpc>
                <a:spcPct val="150000"/>
              </a:lnSpc>
              <a:spcBef>
                <a:spcPts val="0"/>
              </a:spcBef>
              <a:spcAft>
                <a:spcPts val="800"/>
              </a:spcAft>
              <a:buSzPts val="1000"/>
              <a:buFont typeface="Symbol" panose="05050102010706020507" pitchFamily="18" charset="2"/>
              <a:buChar char=""/>
              <a:tabLst>
                <a:tab pos="914400" algn="l"/>
              </a:tabLst>
            </a:pPr>
            <a:r>
              <a:rPr lang="en-US" sz="1400" kern="0">
                <a:effectLst/>
                <a:latin typeface="Arial" panose="020B0604020202020204" pitchFamily="34" charset="0"/>
                <a:ea typeface="Aptos" panose="020B0004020202020204" pitchFamily="34" charset="0"/>
                <a:cs typeface="Times New Roman" panose="02020603050405020304" pitchFamily="18" charset="0"/>
              </a:rPr>
              <a:t>Diminishing Marginal Rate of Substitution (MRS): Indifference curves are typically convex to the origin, indicating that consumers are willing to give up fewer units of one good in exchange for more units of the other good as they move along the curve.</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32327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693A-DC45-09A8-E0C2-9EFDC01BA10E}"/>
              </a:ext>
            </a:extLst>
          </p:cNvPr>
          <p:cNvSpPr>
            <a:spLocks noGrp="1"/>
          </p:cNvSpPr>
          <p:nvPr>
            <p:ph type="title"/>
          </p:nvPr>
        </p:nvSpPr>
        <p:spPr>
          <a:xfrm>
            <a:off x="677334" y="609600"/>
            <a:ext cx="8596668" cy="753321"/>
          </a:xfrm>
        </p:spPr>
        <p:txBody>
          <a:bodyPr/>
          <a:lstStyle/>
          <a:p>
            <a:r>
              <a:rPr lang="en-US" dirty="0"/>
              <a:t>Indifference curves</a:t>
            </a:r>
          </a:p>
        </p:txBody>
      </p:sp>
      <p:sp>
        <p:nvSpPr>
          <p:cNvPr id="3" name="Content Placeholder 2">
            <a:extLst>
              <a:ext uri="{FF2B5EF4-FFF2-40B4-BE49-F238E27FC236}">
                <a16:creationId xmlns:a16="http://schemas.microsoft.com/office/drawing/2014/main" id="{14CADC16-67A9-026D-20BA-9484E5B05999}"/>
              </a:ext>
            </a:extLst>
          </p:cNvPr>
          <p:cNvSpPr>
            <a:spLocks noGrp="1"/>
          </p:cNvSpPr>
          <p:nvPr>
            <p:ph idx="1"/>
          </p:nvPr>
        </p:nvSpPr>
        <p:spPr>
          <a:xfrm>
            <a:off x="560602" y="1362921"/>
            <a:ext cx="8596668" cy="4300900"/>
          </a:xfrm>
        </p:spPr>
        <p:txBody>
          <a:bodyPr>
            <a:normAutofit/>
          </a:bodyPr>
          <a:lstStyle/>
          <a:p>
            <a:pPr marL="0" marR="0" indent="0" algn="just">
              <a:lnSpc>
                <a:spcPct val="150000"/>
              </a:lnSpc>
              <a:spcBef>
                <a:spcPts val="0"/>
              </a:spcBef>
              <a:spcAft>
                <a:spcPts val="800"/>
              </a:spcAft>
              <a:buNone/>
            </a:pPr>
            <a:r>
              <a:rPr lang="en-US" b="1" kern="0" dirty="0">
                <a:effectLst/>
                <a:latin typeface="Arial" panose="020B0604020202020204" pitchFamily="34" charset="0"/>
                <a:ea typeface="Aptos" panose="020B0004020202020204" pitchFamily="34" charset="0"/>
                <a:cs typeface="Arial" panose="020B0604020202020204" pitchFamily="34" charset="0"/>
              </a:rPr>
              <a:t>Characteristics of Indifference Curves:</a:t>
            </a:r>
            <a:endParaRPr lang="en-US" kern="100" dirty="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600" b="1" kern="0" dirty="0">
                <a:effectLst/>
                <a:latin typeface="Arial" panose="020B0604020202020204" pitchFamily="34" charset="0"/>
                <a:ea typeface="Aptos" panose="020B0004020202020204" pitchFamily="34" charset="0"/>
                <a:cs typeface="Arial" panose="020B0604020202020204" pitchFamily="34" charset="0"/>
              </a:rPr>
              <a:t>Shape:</a:t>
            </a:r>
            <a:r>
              <a:rPr lang="en-US" sz="1600" kern="0" dirty="0">
                <a:effectLst/>
                <a:latin typeface="Arial" panose="020B0604020202020204" pitchFamily="34" charset="0"/>
                <a:ea typeface="Aptos" panose="020B0004020202020204" pitchFamily="34" charset="0"/>
                <a:cs typeface="Arial" panose="020B0604020202020204" pitchFamily="34" charset="0"/>
              </a:rPr>
              <a:t> Indifference curves are typically downward-sloping and convex to the origin. This reflects the principle of diminishing marginal rate of substitution, as consumers are willing to trade off one good for another at a decreasing rate.</a:t>
            </a:r>
            <a:endParaRPr lang="en-US" sz="1600" kern="100" dirty="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600" b="1" kern="0" dirty="0">
                <a:effectLst/>
                <a:latin typeface="Arial" panose="020B0604020202020204" pitchFamily="34" charset="0"/>
                <a:ea typeface="Aptos" panose="020B0004020202020204" pitchFamily="34" charset="0"/>
                <a:cs typeface="Arial" panose="020B0604020202020204" pitchFamily="34" charset="0"/>
              </a:rPr>
              <a:t>Non-intersecting:</a:t>
            </a:r>
            <a:r>
              <a:rPr lang="en-US" sz="1600" kern="0" dirty="0">
                <a:effectLst/>
                <a:latin typeface="Arial" panose="020B0604020202020204" pitchFamily="34" charset="0"/>
                <a:ea typeface="Aptos" panose="020B0004020202020204" pitchFamily="34" charset="0"/>
                <a:cs typeface="Arial" panose="020B0604020202020204" pitchFamily="34" charset="0"/>
              </a:rPr>
              <a:t> Indifference curves do not intersect each other, as this would violate the assumption of transitivity. Higher indifference curves represent higher levels of satisfaction or utility.</a:t>
            </a:r>
            <a:endParaRPr lang="en-US" sz="1600" kern="100" dirty="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600" b="1" kern="0" dirty="0">
                <a:effectLst/>
                <a:latin typeface="Arial" panose="020B0604020202020204" pitchFamily="34" charset="0"/>
                <a:ea typeface="Aptos" panose="020B0004020202020204" pitchFamily="34" charset="0"/>
                <a:cs typeface="Arial" panose="020B0604020202020204" pitchFamily="34" charset="0"/>
              </a:rPr>
              <a:t>Marginal Rate of Substitution (MRS):</a:t>
            </a:r>
            <a:r>
              <a:rPr lang="en-US" sz="1600" kern="0" dirty="0">
                <a:effectLst/>
                <a:latin typeface="Arial" panose="020B0604020202020204" pitchFamily="34" charset="0"/>
                <a:ea typeface="Aptos" panose="020B0004020202020204" pitchFamily="34" charset="0"/>
                <a:cs typeface="Arial" panose="020B0604020202020204" pitchFamily="34" charset="0"/>
              </a:rPr>
              <a:t> The slope of an indifference curve at any point represents the marginal rate of substitution, indicating the rate at which the consumer is willing to exchange one good for another while remaining on the same indifference curve.</a:t>
            </a:r>
            <a:endParaRPr lang="en-US" sz="1600" kern="100" dirty="0">
              <a:effectLst/>
              <a:latin typeface="Arial" panose="020B0604020202020204" pitchFamily="34" charset="0"/>
              <a:ea typeface="Aptos" panose="020B00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23438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693A-DC45-09A8-E0C2-9EFDC01BA10E}"/>
              </a:ext>
            </a:extLst>
          </p:cNvPr>
          <p:cNvSpPr>
            <a:spLocks noGrp="1"/>
          </p:cNvSpPr>
          <p:nvPr>
            <p:ph type="title"/>
          </p:nvPr>
        </p:nvSpPr>
        <p:spPr>
          <a:xfrm>
            <a:off x="677334" y="609600"/>
            <a:ext cx="8596668" cy="586902"/>
          </a:xfrm>
        </p:spPr>
        <p:txBody>
          <a:bodyPr>
            <a:normAutofit fontScale="90000"/>
          </a:bodyPr>
          <a:lstStyle/>
          <a:p>
            <a:r>
              <a:rPr lang="en-US"/>
              <a:t>Indifference curves</a:t>
            </a:r>
            <a:endParaRPr lang="en-US" dirty="0"/>
          </a:p>
        </p:txBody>
      </p:sp>
      <p:sp>
        <p:nvSpPr>
          <p:cNvPr id="3" name="Content Placeholder 2">
            <a:extLst>
              <a:ext uri="{FF2B5EF4-FFF2-40B4-BE49-F238E27FC236}">
                <a16:creationId xmlns:a16="http://schemas.microsoft.com/office/drawing/2014/main" id="{14CADC16-67A9-026D-20BA-9484E5B05999}"/>
              </a:ext>
            </a:extLst>
          </p:cNvPr>
          <p:cNvSpPr>
            <a:spLocks noGrp="1"/>
          </p:cNvSpPr>
          <p:nvPr>
            <p:ph idx="1"/>
          </p:nvPr>
        </p:nvSpPr>
        <p:spPr>
          <a:xfrm>
            <a:off x="609240" y="1196502"/>
            <a:ext cx="8596668" cy="4474723"/>
          </a:xfrm>
        </p:spPr>
        <p:txBody>
          <a:bodyPr>
            <a:normAutofit/>
          </a:bodyPr>
          <a:lstStyle/>
          <a:p>
            <a:pPr marL="0" marR="0" indent="0" algn="just">
              <a:lnSpc>
                <a:spcPct val="150000"/>
              </a:lnSpc>
              <a:spcBef>
                <a:spcPts val="0"/>
              </a:spcBef>
              <a:spcAft>
                <a:spcPts val="800"/>
              </a:spcAft>
              <a:buNone/>
            </a:pPr>
            <a:r>
              <a:rPr lang="en-US" b="1" kern="0" dirty="0">
                <a:effectLst/>
                <a:latin typeface="Arial" panose="020B0604020202020204" pitchFamily="34" charset="0"/>
                <a:ea typeface="Aptos" panose="020B0004020202020204" pitchFamily="34" charset="0"/>
                <a:cs typeface="Arial" panose="020B0604020202020204" pitchFamily="34" charset="0"/>
              </a:rPr>
              <a:t>Significance in Economic Analysis:</a:t>
            </a:r>
            <a:endParaRPr lang="en-US" kern="100" dirty="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600" b="1" kern="0" dirty="0">
                <a:effectLst/>
                <a:latin typeface="Arial" panose="020B0604020202020204" pitchFamily="34" charset="0"/>
                <a:ea typeface="Aptos" panose="020B0004020202020204" pitchFamily="34" charset="0"/>
                <a:cs typeface="Arial" panose="020B0604020202020204" pitchFamily="34" charset="0"/>
              </a:rPr>
              <a:t>Consumer Choice:</a:t>
            </a:r>
            <a:r>
              <a:rPr lang="en-US" sz="1600" kern="0" dirty="0">
                <a:effectLst/>
                <a:latin typeface="Arial" panose="020B0604020202020204" pitchFamily="34" charset="0"/>
                <a:ea typeface="Aptos" panose="020B0004020202020204" pitchFamily="34" charset="0"/>
                <a:cs typeface="Arial" panose="020B0604020202020204" pitchFamily="34" charset="0"/>
              </a:rPr>
              <a:t> Indifference curves provide a framework for analyzing consumer preferences and choice behavior. Consumers aim to maximize their utility subject to budget constraints by choosing the combination of goods that lies on the highest possible indifference curve within their budget set.</a:t>
            </a:r>
            <a:endParaRPr lang="en-US" sz="1600" kern="100" dirty="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600" b="1" kern="0" dirty="0">
                <a:effectLst/>
                <a:latin typeface="Arial" panose="020B0604020202020204" pitchFamily="34" charset="0"/>
                <a:ea typeface="Aptos" panose="020B0004020202020204" pitchFamily="34" charset="0"/>
                <a:cs typeface="Arial" panose="020B0604020202020204" pitchFamily="34" charset="0"/>
              </a:rPr>
              <a:t>Income and Substitution Effects:</a:t>
            </a:r>
            <a:r>
              <a:rPr lang="en-US" sz="1600" kern="0" dirty="0">
                <a:effectLst/>
                <a:latin typeface="Arial" panose="020B0604020202020204" pitchFamily="34" charset="0"/>
                <a:ea typeface="Aptos" panose="020B0004020202020204" pitchFamily="34" charset="0"/>
                <a:cs typeface="Arial" panose="020B0604020202020204" pitchFamily="34" charset="0"/>
              </a:rPr>
              <a:t> Changes in prices and income lead to movements along indifference curves, known as income and substitution effects. The income effect reflects the change in quantity demanded of a good due to a change in real income, while the substitution effect captures the change in quantity demanded resulting from a change in relative prices.</a:t>
            </a:r>
            <a:endParaRPr lang="en-US" sz="1600" kern="100" dirty="0">
              <a:effectLst/>
              <a:latin typeface="Arial" panose="020B0604020202020204" pitchFamily="34" charset="0"/>
              <a:ea typeface="Aptos" panose="020B00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105540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693A-DC45-09A8-E0C2-9EFDC01BA10E}"/>
              </a:ext>
            </a:extLst>
          </p:cNvPr>
          <p:cNvSpPr>
            <a:spLocks noGrp="1"/>
          </p:cNvSpPr>
          <p:nvPr>
            <p:ph type="title"/>
          </p:nvPr>
        </p:nvSpPr>
        <p:spPr>
          <a:xfrm>
            <a:off x="677334" y="609600"/>
            <a:ext cx="8596668" cy="586902"/>
          </a:xfrm>
        </p:spPr>
        <p:txBody>
          <a:bodyPr>
            <a:normAutofit fontScale="90000"/>
          </a:bodyPr>
          <a:lstStyle/>
          <a:p>
            <a:r>
              <a:rPr lang="en-US"/>
              <a:t>Indifference curves</a:t>
            </a:r>
            <a:endParaRPr lang="en-US" dirty="0"/>
          </a:p>
        </p:txBody>
      </p:sp>
      <p:sp>
        <p:nvSpPr>
          <p:cNvPr id="3" name="Content Placeholder 2">
            <a:extLst>
              <a:ext uri="{FF2B5EF4-FFF2-40B4-BE49-F238E27FC236}">
                <a16:creationId xmlns:a16="http://schemas.microsoft.com/office/drawing/2014/main" id="{14CADC16-67A9-026D-20BA-9484E5B05999}"/>
              </a:ext>
            </a:extLst>
          </p:cNvPr>
          <p:cNvSpPr>
            <a:spLocks noGrp="1"/>
          </p:cNvSpPr>
          <p:nvPr>
            <p:ph idx="1"/>
          </p:nvPr>
        </p:nvSpPr>
        <p:spPr>
          <a:xfrm>
            <a:off x="609240" y="1196502"/>
            <a:ext cx="8596668" cy="4474723"/>
          </a:xfrm>
        </p:spPr>
        <p:txBody>
          <a:bodyPr>
            <a:normAutofit/>
          </a:bodyPr>
          <a:lstStyle/>
          <a:p>
            <a:pPr marL="0" marR="0" indent="0" algn="just">
              <a:lnSpc>
                <a:spcPct val="150000"/>
              </a:lnSpc>
              <a:spcBef>
                <a:spcPts val="0"/>
              </a:spcBef>
              <a:spcAft>
                <a:spcPts val="800"/>
              </a:spcAft>
              <a:buNone/>
            </a:pPr>
            <a:endParaRPr lang="en-US" sz="1600" kern="100" dirty="0">
              <a:latin typeface="Aptos" panose="020B0004020202020204" pitchFamily="34" charset="0"/>
              <a:ea typeface="Aptos" panose="020B000402020202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b="1" kern="0" dirty="0">
                <a:effectLst/>
                <a:latin typeface="Arial" panose="020B0604020202020204" pitchFamily="34" charset="0"/>
                <a:ea typeface="Aptos" panose="020B0004020202020204" pitchFamily="34" charset="0"/>
                <a:cs typeface="Arial" panose="020B0604020202020204" pitchFamily="34" charset="0"/>
              </a:rPr>
              <a:t>Limitations of Indifference Curves:</a:t>
            </a:r>
            <a:endParaRPr lang="en-US" kern="100" dirty="0">
              <a:effectLst/>
              <a:latin typeface="Arial" panose="020B0604020202020204" pitchFamily="34" charset="0"/>
              <a:ea typeface="Aptos" panose="020B0004020202020204" pitchFamily="34" charset="0"/>
              <a:cs typeface="Arial" panose="020B0604020202020204" pitchFamily="34" charset="0"/>
            </a:endParaRPr>
          </a:p>
          <a:p>
            <a:pPr marL="0" marR="0" lvl="0" indent="0" algn="just">
              <a:lnSpc>
                <a:spcPct val="150000"/>
              </a:lnSpc>
              <a:spcBef>
                <a:spcPts val="0"/>
              </a:spcBef>
              <a:spcAft>
                <a:spcPts val="800"/>
              </a:spcAft>
              <a:buNone/>
              <a:tabLst>
                <a:tab pos="457200" algn="l"/>
              </a:tabLst>
            </a:pPr>
            <a:r>
              <a:rPr lang="en-US" sz="1600" b="1" kern="0" dirty="0">
                <a:effectLst/>
                <a:latin typeface="Arial" panose="020B0604020202020204" pitchFamily="34" charset="0"/>
                <a:ea typeface="Aptos" panose="020B0004020202020204" pitchFamily="34" charset="0"/>
                <a:cs typeface="Arial" panose="020B0604020202020204" pitchFamily="34" charset="0"/>
              </a:rPr>
              <a:t>Cardinal Utility:</a:t>
            </a:r>
            <a:r>
              <a:rPr lang="en-US" sz="1600" kern="0" dirty="0">
                <a:effectLst/>
                <a:latin typeface="Arial" panose="020B0604020202020204" pitchFamily="34" charset="0"/>
                <a:ea typeface="Aptos" panose="020B0004020202020204" pitchFamily="34" charset="0"/>
                <a:cs typeface="Arial" panose="020B0604020202020204" pitchFamily="34" charset="0"/>
              </a:rPr>
              <a:t> Indifference curves are based on ordinal utility theory, which ranks preferences without assigning numerical values to utility. This limits their ability to quantify the absolute level of satisfaction or utility associated with different combinations of goods.</a:t>
            </a:r>
            <a:endParaRPr lang="en-US" sz="1600" kern="100" dirty="0">
              <a:effectLst/>
              <a:latin typeface="Arial" panose="020B0604020202020204" pitchFamily="34" charset="0"/>
              <a:ea typeface="Aptos" panose="020B0004020202020204" pitchFamily="34" charset="0"/>
              <a:cs typeface="Arial" panose="020B0604020202020204" pitchFamily="34" charset="0"/>
            </a:endParaRPr>
          </a:p>
          <a:p>
            <a:pPr marL="0" marR="0" lvl="0" indent="0" algn="just">
              <a:lnSpc>
                <a:spcPct val="150000"/>
              </a:lnSpc>
              <a:spcBef>
                <a:spcPts val="0"/>
              </a:spcBef>
              <a:spcAft>
                <a:spcPts val="800"/>
              </a:spcAft>
              <a:buNone/>
              <a:tabLst>
                <a:tab pos="457200" algn="l"/>
              </a:tabLst>
            </a:pPr>
            <a:r>
              <a:rPr lang="en-US" sz="1600" b="1" kern="0" dirty="0">
                <a:effectLst/>
                <a:latin typeface="Arial" panose="020B0604020202020204" pitchFamily="34" charset="0"/>
                <a:ea typeface="Aptos" panose="020B0004020202020204" pitchFamily="34" charset="0"/>
                <a:cs typeface="Arial" panose="020B0604020202020204" pitchFamily="34" charset="0"/>
              </a:rPr>
              <a:t>Homogeneity and Continuity:</a:t>
            </a:r>
            <a:r>
              <a:rPr lang="en-US" sz="1600" kern="0" dirty="0">
                <a:effectLst/>
                <a:latin typeface="Arial" panose="020B0604020202020204" pitchFamily="34" charset="0"/>
                <a:ea typeface="Aptos" panose="020B0004020202020204" pitchFamily="34" charset="0"/>
                <a:cs typeface="Arial" panose="020B0604020202020204" pitchFamily="34" charset="0"/>
              </a:rPr>
              <a:t> Indifference curves assume homogeneity and continuity in preferences, implying that consumers can make precise trade-offs between goods and that preferences remain consistent over time. However, individual preferences may vary and exhibit discontinuities.</a:t>
            </a:r>
            <a:endParaRPr lang="en-US" sz="1600" kern="100" dirty="0">
              <a:effectLst/>
              <a:latin typeface="Arial" panose="020B0604020202020204" pitchFamily="34" charset="0"/>
              <a:ea typeface="Aptos" panose="020B0004020202020204" pitchFamily="34" charset="0"/>
              <a:cs typeface="Arial" panose="020B0604020202020204" pitchFamily="34" charset="0"/>
            </a:endParaRPr>
          </a:p>
          <a:p>
            <a:pPr marL="0" marR="0" indent="0" algn="just">
              <a:lnSpc>
                <a:spcPct val="150000"/>
              </a:lnSpc>
              <a:spcBef>
                <a:spcPts val="0"/>
              </a:spcBef>
              <a:spcAft>
                <a:spcPts val="800"/>
              </a:spcAft>
              <a:buNone/>
            </a:pPr>
            <a:endParaRPr lang="en-US" sz="1800" kern="0" dirty="0">
              <a:effectLst/>
              <a:latin typeface="Arial" panose="020B06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2737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descr="Large confetti"/>
          <p:cNvSpPr>
            <a:spLocks noGrp="1" noChangeArrowheads="1"/>
          </p:cNvSpPr>
          <p:nvPr>
            <p:ph type="title"/>
          </p:nvPr>
        </p:nvSpPr>
        <p:spPr>
          <a:xfrm>
            <a:off x="879894" y="284163"/>
            <a:ext cx="9510294" cy="982662"/>
          </a:xfrm>
        </p:spPr>
        <p:txBody>
          <a:bodyPr>
            <a:normAutofit/>
          </a:bodyPr>
          <a:lstStyle/>
          <a:p>
            <a:r>
              <a:rPr lang="en-US" altLang="en-US" sz="2400" b="1" dirty="0">
                <a:solidFill>
                  <a:schemeClr val="tx1"/>
                </a:solidFill>
              </a:rPr>
              <a:t>Indifference Curves</a:t>
            </a:r>
            <a:endParaRPr lang="en-US" altLang="en-US" sz="2400" i="1" dirty="0">
              <a:solidFill>
                <a:schemeClr val="tx1"/>
              </a:solidFill>
            </a:endParaRPr>
          </a:p>
        </p:txBody>
      </p:sp>
      <p:sp>
        <p:nvSpPr>
          <p:cNvPr id="23555" name="Rectangle 3"/>
          <p:cNvSpPr>
            <a:spLocks noGrp="1" noChangeArrowheads="1"/>
          </p:cNvSpPr>
          <p:nvPr>
            <p:ph idx="1"/>
          </p:nvPr>
        </p:nvSpPr>
        <p:spPr>
          <a:xfrm>
            <a:off x="0" y="1000249"/>
            <a:ext cx="9765102" cy="982662"/>
          </a:xfrm>
        </p:spPr>
        <p:txBody>
          <a:bodyPr>
            <a:normAutofit/>
          </a:bodyPr>
          <a:lstStyle/>
          <a:p>
            <a:pPr algn="just">
              <a:lnSpc>
                <a:spcPct val="90000"/>
              </a:lnSpc>
            </a:pPr>
            <a:r>
              <a:rPr lang="en-US" altLang="en-US" sz="1400" dirty="0">
                <a:latin typeface="Arial" panose="020B0604020202020204" pitchFamily="34" charset="0"/>
                <a:cs typeface="Arial" panose="020B0604020202020204" pitchFamily="34" charset="0"/>
              </a:rPr>
              <a:t>Curve where the points represent a combination of items when the consumer at indifference situation (satisfaction). Both axes refer to the quantity of goods. For the combination that produces a higher level of satisfaction, the curves shift to the right (IC</a:t>
            </a:r>
            <a:r>
              <a:rPr lang="en-US" altLang="en-US" sz="1400" baseline="-25000" dirty="0">
                <a:latin typeface="Arial" panose="020B0604020202020204" pitchFamily="34" charset="0"/>
                <a:cs typeface="Arial" panose="020B0604020202020204" pitchFamily="34" charset="0"/>
              </a:rPr>
              <a:t>2</a:t>
            </a:r>
            <a:r>
              <a:rPr lang="en-US" altLang="en-US" sz="1400" dirty="0">
                <a:latin typeface="Arial" panose="020B0604020202020204" pitchFamily="34" charset="0"/>
                <a:cs typeface="Arial" panose="020B0604020202020204" pitchFamily="34" charset="0"/>
              </a:rPr>
              <a:t>) from the first curve (IC</a:t>
            </a:r>
            <a:r>
              <a:rPr lang="en-US" altLang="en-US" sz="1400" baseline="-25000" dirty="0">
                <a:latin typeface="Arial" panose="020B0604020202020204" pitchFamily="34" charset="0"/>
                <a:cs typeface="Arial" panose="020B0604020202020204" pitchFamily="34" charset="0"/>
              </a:rPr>
              <a:t>1</a:t>
            </a:r>
            <a:r>
              <a:rPr lang="en-US" altLang="en-US" sz="1400" dirty="0">
                <a:latin typeface="Arial" panose="020B0604020202020204" pitchFamily="34" charset="0"/>
                <a:cs typeface="Arial" panose="020B0604020202020204" pitchFamily="34" charset="0"/>
              </a:rPr>
              <a:t>). Indifference curves have </a:t>
            </a:r>
            <a:r>
              <a:rPr lang="en-US" altLang="en-US" sz="1400" u="sng" dirty="0">
                <a:latin typeface="Arial" panose="020B0604020202020204" pitchFamily="34" charset="0"/>
                <a:cs typeface="Arial" panose="020B0604020202020204" pitchFamily="34" charset="0"/>
              </a:rPr>
              <a:t>negative slope </a:t>
            </a:r>
            <a:r>
              <a:rPr lang="en-US" altLang="en-US" sz="1400" dirty="0">
                <a:latin typeface="Arial" panose="020B0604020202020204" pitchFamily="34" charset="0"/>
                <a:cs typeface="Arial" panose="020B0604020202020204" pitchFamily="34" charset="0"/>
              </a:rPr>
              <a:t>because </a:t>
            </a:r>
            <a:r>
              <a:rPr lang="en-US" altLang="en-US" sz="1400" dirty="0" err="1">
                <a:latin typeface="Arial" panose="020B0604020202020204" pitchFamily="34" charset="0"/>
                <a:cs typeface="Arial" panose="020B0604020202020204" pitchFamily="34" charset="0"/>
              </a:rPr>
              <a:t>ot</a:t>
            </a:r>
            <a:r>
              <a:rPr lang="en-US" altLang="en-US" sz="1400" dirty="0">
                <a:latin typeface="Arial" panose="020B0604020202020204" pitchFamily="34" charset="0"/>
                <a:cs typeface="Arial" panose="020B0604020202020204" pitchFamily="34" charset="0"/>
              </a:rPr>
              <a:t> the marginal rate of substitution between goods </a:t>
            </a:r>
          </a:p>
          <a:p>
            <a:pPr eaLnBrk="1" hangingPunct="1">
              <a:lnSpc>
                <a:spcPct val="90000"/>
              </a:lnSpc>
            </a:pPr>
            <a:endParaRPr lang="en-US" altLang="en-US" dirty="0">
              <a:latin typeface="Tw Cen MT" pitchFamily="34" charset="0"/>
              <a:cs typeface="Times New Roman" pitchFamily="18" charset="0"/>
            </a:endParaRPr>
          </a:p>
        </p:txBody>
      </p:sp>
      <p:pic>
        <p:nvPicPr>
          <p:cNvPr id="3" name="Picture 2">
            <a:extLst>
              <a:ext uri="{FF2B5EF4-FFF2-40B4-BE49-F238E27FC236}">
                <a16:creationId xmlns:a16="http://schemas.microsoft.com/office/drawing/2014/main" id="{F7129744-1EA2-42BF-942C-9D4073E2D532}"/>
              </a:ext>
            </a:extLst>
          </p:cNvPr>
          <p:cNvPicPr>
            <a:picLocks noChangeAspect="1"/>
          </p:cNvPicPr>
          <p:nvPr/>
        </p:nvPicPr>
        <p:blipFill>
          <a:blip r:embed="rId2"/>
          <a:stretch>
            <a:fillRect/>
          </a:stretch>
        </p:blipFill>
        <p:spPr>
          <a:xfrm>
            <a:off x="1278235" y="1982911"/>
            <a:ext cx="7976212" cy="4051862"/>
          </a:xfrm>
          <a:prstGeom prst="rect">
            <a:avLst/>
          </a:prstGeom>
          <a:blipFill>
            <a:blip r:embed="rId3"/>
            <a:tile tx="0" ty="0" sx="100000" sy="100000" flip="none" algn="tl"/>
          </a:blipFill>
        </p:spPr>
      </p:pic>
    </p:spTree>
    <p:extLst>
      <p:ext uri="{BB962C8B-B14F-4D97-AF65-F5344CB8AC3E}">
        <p14:creationId xmlns:p14="http://schemas.microsoft.com/office/powerpoint/2010/main" val="363267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descr="Large confetti"/>
          <p:cNvSpPr>
            <a:spLocks noGrp="1" noChangeArrowheads="1"/>
          </p:cNvSpPr>
          <p:nvPr>
            <p:ph type="title"/>
          </p:nvPr>
        </p:nvSpPr>
        <p:spPr>
          <a:xfrm>
            <a:off x="879894" y="284163"/>
            <a:ext cx="9510294" cy="982662"/>
          </a:xfrm>
        </p:spPr>
        <p:txBody>
          <a:bodyPr>
            <a:normAutofit/>
          </a:bodyPr>
          <a:lstStyle/>
          <a:p>
            <a:r>
              <a:rPr lang="en-US" altLang="en-US" sz="2400" b="1" dirty="0">
                <a:solidFill>
                  <a:schemeClr val="tx1"/>
                </a:solidFill>
              </a:rPr>
              <a:t>Indifference Curves</a:t>
            </a:r>
            <a:endParaRPr lang="en-US" altLang="en-US" sz="2400" i="1" dirty="0">
              <a:solidFill>
                <a:schemeClr val="tx1"/>
              </a:solidFill>
            </a:endParaRPr>
          </a:p>
        </p:txBody>
      </p:sp>
      <p:sp>
        <p:nvSpPr>
          <p:cNvPr id="23555" name="Rectangle 3"/>
          <p:cNvSpPr>
            <a:spLocks noGrp="1" noChangeArrowheads="1"/>
          </p:cNvSpPr>
          <p:nvPr>
            <p:ph idx="1"/>
          </p:nvPr>
        </p:nvSpPr>
        <p:spPr>
          <a:xfrm>
            <a:off x="211500" y="775494"/>
            <a:ext cx="8309930" cy="1371600"/>
          </a:xfrm>
        </p:spPr>
        <p:txBody>
          <a:bodyPr>
            <a:normAutofit/>
          </a:bodyPr>
          <a:lstStyle/>
          <a:p>
            <a:r>
              <a:rPr lang="en-US" altLang="en-US" sz="1200" dirty="0">
                <a:latin typeface="Arial" panose="020B0604020202020204" pitchFamily="34" charset="0"/>
                <a:cs typeface="Arial" panose="020B0604020202020204" pitchFamily="34" charset="0"/>
              </a:rPr>
              <a:t>Indifference curves have </a:t>
            </a:r>
            <a:r>
              <a:rPr lang="en-US" altLang="en-US" sz="1200" u="sng" dirty="0">
                <a:latin typeface="Arial" panose="020B0604020202020204" pitchFamily="34" charset="0"/>
                <a:cs typeface="Arial" panose="020B0604020202020204" pitchFamily="34" charset="0"/>
              </a:rPr>
              <a:t>negative slope </a:t>
            </a:r>
            <a:r>
              <a:rPr lang="en-US" altLang="en-US" sz="1200" dirty="0">
                <a:latin typeface="Arial" panose="020B0604020202020204" pitchFamily="34" charset="0"/>
                <a:cs typeface="Arial" panose="020B0604020202020204" pitchFamily="34" charset="0"/>
              </a:rPr>
              <a:t>because of the marginal rate of substitution between goods </a:t>
            </a:r>
          </a:p>
          <a:p>
            <a:r>
              <a:rPr lang="en-US" sz="1200" dirty="0">
                <a:latin typeface="Arial" panose="020B0604020202020204" pitchFamily="34" charset="0"/>
                <a:cs typeface="Arial" panose="020B0604020202020204" pitchFamily="34" charset="0"/>
              </a:rPr>
              <a:t>Indifference curves are </a:t>
            </a:r>
            <a:r>
              <a:rPr lang="en-US" sz="1200" u="sng" dirty="0">
                <a:latin typeface="Arial" panose="020B0604020202020204" pitchFamily="34" charset="0"/>
                <a:cs typeface="Arial" panose="020B0604020202020204" pitchFamily="34" charset="0"/>
              </a:rPr>
              <a:t>convex</a:t>
            </a:r>
            <a:r>
              <a:rPr lang="en-US" sz="1200"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As more of one good is consumed, a consumer would prefer to give up fewer units of a second good to get additional units of the first one. </a:t>
            </a:r>
          </a:p>
          <a:p>
            <a:pPr eaLnBrk="1" hangingPunct="1">
              <a:lnSpc>
                <a:spcPct val="90000"/>
              </a:lnSpc>
            </a:pPr>
            <a:endParaRPr lang="en-US" altLang="en-US" dirty="0">
              <a:latin typeface="Tw Cen MT" pitchFamily="34" charset="0"/>
              <a:cs typeface="Times New Roman" pitchFamily="18" charset="0"/>
            </a:endParaRPr>
          </a:p>
        </p:txBody>
      </p:sp>
      <p:pic>
        <p:nvPicPr>
          <p:cNvPr id="4" name="Picture 3">
            <a:extLst>
              <a:ext uri="{FF2B5EF4-FFF2-40B4-BE49-F238E27FC236}">
                <a16:creationId xmlns:a16="http://schemas.microsoft.com/office/drawing/2014/main" id="{90791AB1-85E7-423F-809E-7BA34B33DDAE}"/>
              </a:ext>
            </a:extLst>
          </p:cNvPr>
          <p:cNvPicPr>
            <a:picLocks noChangeAspect="1"/>
          </p:cNvPicPr>
          <p:nvPr/>
        </p:nvPicPr>
        <p:blipFill>
          <a:blip r:embed="rId2"/>
          <a:stretch>
            <a:fillRect/>
          </a:stretch>
        </p:blipFill>
        <p:spPr>
          <a:xfrm>
            <a:off x="380006" y="2147094"/>
            <a:ext cx="8959594" cy="4308939"/>
          </a:xfrm>
          <a:prstGeom prst="rect">
            <a:avLst/>
          </a:prstGeom>
        </p:spPr>
      </p:pic>
    </p:spTree>
    <p:extLst>
      <p:ext uri="{BB962C8B-B14F-4D97-AF65-F5344CB8AC3E}">
        <p14:creationId xmlns:p14="http://schemas.microsoft.com/office/powerpoint/2010/main" val="796573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B99-E51D-7F44-CC2C-9239D4383800}"/>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dirty="0"/>
              <a:t>Group Activity 10 min</a:t>
            </a:r>
          </a:p>
        </p:txBody>
      </p:sp>
      <p:sp>
        <p:nvSpPr>
          <p:cNvPr id="5" name="Content Placeholder 2">
            <a:extLst>
              <a:ext uri="{FF2B5EF4-FFF2-40B4-BE49-F238E27FC236}">
                <a16:creationId xmlns:a16="http://schemas.microsoft.com/office/drawing/2014/main" id="{1BD4AA0B-C4A0-4A26-2E72-5A89CF6AC445}"/>
              </a:ext>
            </a:extLst>
          </p:cNvPr>
          <p:cNvSpPr txBox="1">
            <a:spLocks/>
          </p:cNvSpPr>
          <p:nvPr/>
        </p:nvSpPr>
        <p:spPr>
          <a:xfrm>
            <a:off x="5209563" y="2160589"/>
            <a:ext cx="406443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90000"/>
              </a:lnSpc>
            </a:pPr>
            <a:r>
              <a:rPr lang="en-US" sz="1500" b="1" u="sng"/>
              <a:t>Perfect complements</a:t>
            </a:r>
            <a:r>
              <a:rPr lang="en-US" sz="1500" b="1"/>
              <a:t>: </a:t>
            </a:r>
            <a:r>
              <a:rPr lang="en-US" sz="1500"/>
              <a:t>(goods they are consumed together) find some examples. How the indifference curves look like in this case.</a:t>
            </a:r>
          </a:p>
          <a:p>
            <a:pPr>
              <a:lnSpc>
                <a:spcPct val="90000"/>
              </a:lnSpc>
            </a:pPr>
            <a:endParaRPr lang="en-US" sz="1500"/>
          </a:p>
          <a:p>
            <a:pPr>
              <a:lnSpc>
                <a:spcPct val="90000"/>
              </a:lnSpc>
            </a:pPr>
            <a:r>
              <a:rPr lang="en-US" sz="1500" b="1" u="sng"/>
              <a:t>Perfect substitutes</a:t>
            </a:r>
            <a:r>
              <a:rPr lang="en-US" sz="1500" b="1"/>
              <a:t>: </a:t>
            </a:r>
            <a:r>
              <a:rPr lang="en-US" sz="1500"/>
              <a:t>(goods you consume the one or the other) find some examples. How the indifference curves look like in this case.</a:t>
            </a:r>
          </a:p>
          <a:p>
            <a:pPr>
              <a:lnSpc>
                <a:spcPct val="90000"/>
              </a:lnSpc>
            </a:pPr>
            <a:endParaRPr lang="en-US" sz="1500"/>
          </a:p>
          <a:p>
            <a:pPr>
              <a:lnSpc>
                <a:spcPct val="90000"/>
              </a:lnSpc>
            </a:pPr>
            <a:r>
              <a:rPr lang="en-US" sz="1500"/>
              <a:t>Are the production of goods and services and sustainable environment complements or substitutes? Discuss.</a:t>
            </a:r>
          </a:p>
          <a:p>
            <a:pPr>
              <a:lnSpc>
                <a:spcPct val="90000"/>
              </a:lnSpc>
            </a:pPr>
            <a:endParaRPr lang="en-US" sz="1500"/>
          </a:p>
        </p:txBody>
      </p:sp>
      <p:pic>
        <p:nvPicPr>
          <p:cNvPr id="4" name="Picture 3">
            <a:extLst>
              <a:ext uri="{FF2B5EF4-FFF2-40B4-BE49-F238E27FC236}">
                <a16:creationId xmlns:a16="http://schemas.microsoft.com/office/drawing/2014/main" id="{357B6DF6-1250-4EBA-3FBB-B4DEF9C52798}"/>
              </a:ext>
            </a:extLst>
          </p:cNvPr>
          <p:cNvPicPr>
            <a:picLocks noChangeAspect="1"/>
          </p:cNvPicPr>
          <p:nvPr/>
        </p:nvPicPr>
        <p:blipFill rotWithShape="1">
          <a:blip r:embed="rId2"/>
          <a:srcRect l="11286" r="1004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87928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635A6-30E5-2A89-3A4B-B09A1BEE913A}"/>
              </a:ext>
            </a:extLst>
          </p:cNvPr>
          <p:cNvSpPr>
            <a:spLocks noGrp="1"/>
          </p:cNvSpPr>
          <p:nvPr>
            <p:ph type="title"/>
          </p:nvPr>
        </p:nvSpPr>
        <p:spPr>
          <a:xfrm>
            <a:off x="2849562" y="609600"/>
            <a:ext cx="6424440" cy="1320800"/>
          </a:xfrm>
        </p:spPr>
        <p:txBody>
          <a:bodyPr>
            <a:normAutofit/>
          </a:bodyPr>
          <a:lstStyle/>
          <a:p>
            <a:r>
              <a:rPr lang="en-US" dirty="0"/>
              <a:t>Definitions</a:t>
            </a:r>
          </a:p>
        </p:txBody>
      </p:sp>
      <p:pic>
        <p:nvPicPr>
          <p:cNvPr id="5" name="Picture 4" descr="Plant growing in a concrete crack">
            <a:extLst>
              <a:ext uri="{FF2B5EF4-FFF2-40B4-BE49-F238E27FC236}">
                <a16:creationId xmlns:a16="http://schemas.microsoft.com/office/drawing/2014/main" id="{A88BBF42-565E-E8B4-DA46-4795FEFB0627}"/>
              </a:ext>
            </a:extLst>
          </p:cNvPr>
          <p:cNvPicPr>
            <a:picLocks noChangeAspect="1"/>
          </p:cNvPicPr>
          <p:nvPr/>
        </p:nvPicPr>
        <p:blipFill rotWithShape="1">
          <a:blip r:embed="rId2"/>
          <a:srcRect l="30752" r="42675"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EEE4CBD-09AA-6347-D327-C29E6BAA4109}"/>
              </a:ext>
            </a:extLst>
          </p:cNvPr>
          <p:cNvSpPr>
            <a:spLocks noGrp="1"/>
          </p:cNvSpPr>
          <p:nvPr>
            <p:ph idx="1"/>
          </p:nvPr>
        </p:nvSpPr>
        <p:spPr>
          <a:xfrm>
            <a:off x="2849562" y="2160589"/>
            <a:ext cx="6424440" cy="3880773"/>
          </a:xfrm>
        </p:spPr>
        <p:txBody>
          <a:bodyPr>
            <a:normAutofit/>
          </a:bodyPr>
          <a:lstStyle/>
          <a:p>
            <a:pPr marL="0" indent="0">
              <a:lnSpc>
                <a:spcPct val="90000"/>
              </a:lnSpc>
              <a:buNone/>
            </a:pPr>
            <a:r>
              <a:rPr lang="en-US" b="0" i="0" dirty="0">
                <a:effectLst/>
                <a:latin typeface="Arial" panose="020B0604020202020204" pitchFamily="34" charset="0"/>
              </a:rPr>
              <a:t>Sustainable (</a:t>
            </a:r>
            <a:r>
              <a:rPr lang="en-US" b="1" i="1" dirty="0">
                <a:effectLst/>
                <a:latin typeface="Arial" panose="020B0604020202020204" pitchFamily="34" charset="0"/>
              </a:rPr>
              <a:t>adjective)</a:t>
            </a:r>
            <a:r>
              <a:rPr lang="en-US" b="0" i="0" u="none" strike="noStrike" dirty="0">
                <a:effectLst/>
                <a:latin typeface="Arial" panose="020B0604020202020204" pitchFamily="34" charset="0"/>
              </a:rPr>
              <a:t> : </a:t>
            </a:r>
            <a:r>
              <a:rPr lang="en-US" b="1" i="0" u="none" strike="noStrike" dirty="0">
                <a:effectLst/>
                <a:latin typeface="Arial" panose="020B0604020202020204" pitchFamily="34" charset="0"/>
                <a:hlinkClick r:id="rId3" tooltip="able">
                  <a:extLst>
                    <a:ext uri="{A12FA001-AC4F-418D-AE19-62706E023703}">
                      <ahyp:hlinkClr xmlns:ahyp="http://schemas.microsoft.com/office/drawing/2018/hyperlinkcolor" val="tx"/>
                    </a:ext>
                  </a:extLst>
                </a:hlinkClick>
              </a:rPr>
              <a:t>able</a:t>
            </a:r>
            <a:r>
              <a:rPr lang="en-US" b="1" i="0" dirty="0">
                <a:effectLst/>
                <a:latin typeface="Arial" panose="020B0604020202020204" pitchFamily="34" charset="0"/>
              </a:rPr>
              <a:t> to </a:t>
            </a:r>
            <a:r>
              <a:rPr lang="en-US" b="1" i="0" u="none" strike="noStrike" dirty="0">
                <a:effectLst/>
                <a:latin typeface="Arial" panose="020B0604020202020204" pitchFamily="34" charset="0"/>
                <a:hlinkClick r:id="rId4" tooltip="continue">
                  <a:extLst>
                    <a:ext uri="{A12FA001-AC4F-418D-AE19-62706E023703}">
                      <ahyp:hlinkClr xmlns:ahyp="http://schemas.microsoft.com/office/drawing/2018/hyperlinkcolor" val="tx"/>
                    </a:ext>
                  </a:extLst>
                </a:hlinkClick>
              </a:rPr>
              <a:t>continue</a:t>
            </a:r>
            <a:r>
              <a:rPr lang="en-US" b="1" i="0" dirty="0">
                <a:effectLst/>
                <a:latin typeface="Arial" panose="020B0604020202020204" pitchFamily="34" charset="0"/>
              </a:rPr>
              <a:t> over a </a:t>
            </a:r>
            <a:r>
              <a:rPr lang="en-US" b="1" i="0" u="none" strike="noStrike" dirty="0">
                <a:effectLst/>
                <a:latin typeface="Arial" panose="020B0604020202020204" pitchFamily="34" charset="0"/>
                <a:hlinkClick r:id="rId5" tooltip="period">
                  <a:extLst>
                    <a:ext uri="{A12FA001-AC4F-418D-AE19-62706E023703}">
                      <ahyp:hlinkClr xmlns:ahyp="http://schemas.microsoft.com/office/drawing/2018/hyperlinkcolor" val="tx"/>
                    </a:ext>
                  </a:extLst>
                </a:hlinkClick>
              </a:rPr>
              <a:t>period</a:t>
            </a:r>
            <a:r>
              <a:rPr lang="en-US" b="1" i="0" dirty="0">
                <a:effectLst/>
                <a:latin typeface="Arial" panose="020B0604020202020204" pitchFamily="34" charset="0"/>
              </a:rPr>
              <a:t> of </a:t>
            </a:r>
            <a:r>
              <a:rPr lang="en-US" b="1" i="0" u="none" strike="noStrike" dirty="0">
                <a:effectLst/>
                <a:latin typeface="Arial" panose="020B0604020202020204" pitchFamily="34" charset="0"/>
                <a:hlinkClick r:id="rId6" tooltip="time">
                  <a:extLst>
                    <a:ext uri="{A12FA001-AC4F-418D-AE19-62706E023703}">
                      <ahyp:hlinkClr xmlns:ahyp="http://schemas.microsoft.com/office/drawing/2018/hyperlinkcolor" val="tx"/>
                    </a:ext>
                  </a:extLst>
                </a:hlinkClick>
              </a:rPr>
              <a:t>time</a:t>
            </a:r>
            <a:r>
              <a:rPr lang="en-US" b="0" i="1" dirty="0">
                <a:effectLst/>
                <a:latin typeface="Arial" panose="020B0604020202020204" pitchFamily="34" charset="0"/>
              </a:rPr>
              <a:t>.</a:t>
            </a:r>
            <a:endParaRPr lang="en-US" b="0" i="0" dirty="0">
              <a:effectLst/>
              <a:latin typeface="Arial" panose="020B0604020202020204" pitchFamily="34" charset="0"/>
            </a:endParaRPr>
          </a:p>
          <a:p>
            <a:pPr marL="0" indent="0">
              <a:lnSpc>
                <a:spcPct val="90000"/>
              </a:lnSpc>
              <a:buNone/>
            </a:pPr>
            <a:endParaRPr lang="en-US" b="1" i="0" dirty="0">
              <a:effectLst/>
              <a:latin typeface="Arial" panose="020B0604020202020204" pitchFamily="34" charset="0"/>
            </a:endParaRPr>
          </a:p>
          <a:p>
            <a:pPr marL="0" indent="0" algn="just">
              <a:lnSpc>
                <a:spcPct val="90000"/>
              </a:lnSpc>
              <a:buNone/>
            </a:pPr>
            <a:r>
              <a:rPr lang="en-US" b="1" i="0" dirty="0">
                <a:effectLst/>
                <a:latin typeface="Arial" panose="020B0604020202020204" pitchFamily="34" charset="0"/>
              </a:rPr>
              <a:t>Sustainability</a:t>
            </a:r>
            <a:r>
              <a:rPr lang="en-US" b="0" i="0" dirty="0">
                <a:effectLst/>
                <a:latin typeface="Arial" panose="020B0604020202020204" pitchFamily="34" charset="0"/>
              </a:rPr>
              <a:t> is a societal goal with three dimensions (also called pillars): the environmental, economic and social dimension. This concept can be used to guide decisions at the global, national and at the individual </a:t>
            </a:r>
            <a:r>
              <a:rPr lang="en-US" b="0" i="0" u="none" strike="noStrike" dirty="0">
                <a:effectLst/>
                <a:latin typeface="Arial" panose="020B0604020202020204" pitchFamily="34" charset="0"/>
                <a:hlinkClick r:id="rId7" tooltip="Consumer">
                  <a:extLst>
                    <a:ext uri="{A12FA001-AC4F-418D-AE19-62706E023703}">
                      <ahyp:hlinkClr xmlns:ahyp="http://schemas.microsoft.com/office/drawing/2018/hyperlinkcolor" val="tx"/>
                    </a:ext>
                  </a:extLst>
                </a:hlinkClick>
              </a:rPr>
              <a:t>consumer</a:t>
            </a:r>
            <a:r>
              <a:rPr lang="en-US" b="0" i="0" dirty="0">
                <a:effectLst/>
                <a:latin typeface="Arial" panose="020B0604020202020204" pitchFamily="34" charset="0"/>
              </a:rPr>
              <a:t> level. A related concept is that of </a:t>
            </a:r>
            <a:r>
              <a:rPr lang="en-US" b="0" i="0" u="none" strike="noStrike" dirty="0">
                <a:effectLst/>
                <a:latin typeface="Arial" panose="020B0604020202020204" pitchFamily="34" charset="0"/>
                <a:hlinkClick r:id="rId8" tooltip="Sustainable development">
                  <a:extLst>
                    <a:ext uri="{A12FA001-AC4F-418D-AE19-62706E023703}">
                      <ahyp:hlinkClr xmlns:ahyp="http://schemas.microsoft.com/office/drawing/2018/hyperlinkcolor" val="tx"/>
                    </a:ext>
                  </a:extLst>
                </a:hlinkClick>
              </a:rPr>
              <a:t>sustainable development</a:t>
            </a:r>
            <a:r>
              <a:rPr lang="en-US" b="0" i="0" dirty="0">
                <a:effectLst/>
                <a:latin typeface="Arial" panose="020B0604020202020204" pitchFamily="34" charset="0"/>
              </a:rPr>
              <a:t>. Both terms are often used synonymously. </a:t>
            </a:r>
            <a:r>
              <a:rPr lang="en-US" b="0" i="0" u="none" strike="noStrike" dirty="0">
                <a:effectLst/>
                <a:latin typeface="Arial" panose="020B0604020202020204" pitchFamily="34" charset="0"/>
                <a:hlinkClick r:id="rId9" tooltip="UNESCO">
                  <a:extLst>
                    <a:ext uri="{A12FA001-AC4F-418D-AE19-62706E023703}">
                      <ahyp:hlinkClr xmlns:ahyp="http://schemas.microsoft.com/office/drawing/2018/hyperlinkcolor" val="tx"/>
                    </a:ext>
                  </a:extLst>
                </a:hlinkClick>
              </a:rPr>
              <a:t>UNESCO</a:t>
            </a:r>
            <a:r>
              <a:rPr lang="en-US" b="0" i="0" dirty="0">
                <a:effectLst/>
                <a:latin typeface="Arial" panose="020B0604020202020204" pitchFamily="34" charset="0"/>
              </a:rPr>
              <a:t> formulated a distinction as follows: "</a:t>
            </a:r>
            <a:r>
              <a:rPr lang="en-US" b="0" i="1" dirty="0">
                <a:effectLst/>
                <a:latin typeface="Arial" panose="020B0604020202020204" pitchFamily="34" charset="0"/>
              </a:rPr>
              <a:t>Sustainability</a:t>
            </a:r>
            <a:r>
              <a:rPr lang="en-US" b="0" i="0" dirty="0">
                <a:effectLst/>
                <a:latin typeface="Arial" panose="020B0604020202020204" pitchFamily="34" charset="0"/>
              </a:rPr>
              <a:t> is often thought of as a long-term goal (i.e. a more sustainable world), while </a:t>
            </a:r>
            <a:r>
              <a:rPr lang="en-US" b="0" i="1" dirty="0">
                <a:effectLst/>
                <a:latin typeface="Arial" panose="020B0604020202020204" pitchFamily="34" charset="0"/>
              </a:rPr>
              <a:t>sustainable development</a:t>
            </a:r>
            <a:r>
              <a:rPr lang="en-US" b="0" i="0" dirty="0">
                <a:effectLst/>
                <a:latin typeface="Arial" panose="020B0604020202020204" pitchFamily="34" charset="0"/>
              </a:rPr>
              <a:t> refers to the many processes and pathways to achieve it.</a:t>
            </a:r>
            <a:endParaRPr lang="en-US" dirty="0"/>
          </a:p>
        </p:txBody>
      </p:sp>
    </p:spTree>
    <p:extLst>
      <p:ext uri="{BB962C8B-B14F-4D97-AF65-F5344CB8AC3E}">
        <p14:creationId xmlns:p14="http://schemas.microsoft.com/office/powerpoint/2010/main" val="1831536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8213-FB96-5124-4054-06057DA2E18E}"/>
              </a:ext>
            </a:extLst>
          </p:cNvPr>
          <p:cNvSpPr>
            <a:spLocks noGrp="1"/>
          </p:cNvSpPr>
          <p:nvPr>
            <p:ph type="title"/>
          </p:nvPr>
        </p:nvSpPr>
        <p:spPr/>
        <p:txBody>
          <a:bodyPr/>
          <a:lstStyle/>
          <a:p>
            <a:r>
              <a:rPr lang="en-US" dirty="0"/>
              <a:t>Indifference curves for goods and bads</a:t>
            </a:r>
          </a:p>
        </p:txBody>
      </p:sp>
      <p:pic>
        <p:nvPicPr>
          <p:cNvPr id="4" name="Content Placeholder 3">
            <a:extLst>
              <a:ext uri="{FF2B5EF4-FFF2-40B4-BE49-F238E27FC236}">
                <a16:creationId xmlns:a16="http://schemas.microsoft.com/office/drawing/2014/main" id="{E1C70CEB-B61D-9950-D601-277564E599BF}"/>
              </a:ext>
            </a:extLst>
          </p:cNvPr>
          <p:cNvPicPr>
            <a:picLocks noGrp="1" noChangeAspect="1"/>
          </p:cNvPicPr>
          <p:nvPr>
            <p:ph idx="1"/>
          </p:nvPr>
        </p:nvPicPr>
        <p:blipFill>
          <a:blip r:embed="rId2"/>
          <a:stretch>
            <a:fillRect/>
          </a:stretch>
        </p:blipFill>
        <p:spPr>
          <a:xfrm>
            <a:off x="677334" y="2755496"/>
            <a:ext cx="2438400" cy="2438400"/>
          </a:xfrm>
          <a:prstGeom prst="rect">
            <a:avLst/>
          </a:prstGeom>
        </p:spPr>
      </p:pic>
      <p:pic>
        <p:nvPicPr>
          <p:cNvPr id="5" name="Picture 4">
            <a:extLst>
              <a:ext uri="{FF2B5EF4-FFF2-40B4-BE49-F238E27FC236}">
                <a16:creationId xmlns:a16="http://schemas.microsoft.com/office/drawing/2014/main" id="{B2E41F1A-2755-1EE3-9664-3D9EEF790ECC}"/>
              </a:ext>
            </a:extLst>
          </p:cNvPr>
          <p:cNvPicPr>
            <a:picLocks noChangeAspect="1"/>
          </p:cNvPicPr>
          <p:nvPr/>
        </p:nvPicPr>
        <p:blipFill>
          <a:blip r:embed="rId3"/>
          <a:stretch>
            <a:fillRect/>
          </a:stretch>
        </p:blipFill>
        <p:spPr>
          <a:xfrm>
            <a:off x="3413759" y="2755496"/>
            <a:ext cx="2438400" cy="2438400"/>
          </a:xfrm>
          <a:prstGeom prst="rect">
            <a:avLst/>
          </a:prstGeom>
        </p:spPr>
      </p:pic>
      <p:pic>
        <p:nvPicPr>
          <p:cNvPr id="6" name="Picture 5">
            <a:extLst>
              <a:ext uri="{FF2B5EF4-FFF2-40B4-BE49-F238E27FC236}">
                <a16:creationId xmlns:a16="http://schemas.microsoft.com/office/drawing/2014/main" id="{C5A60876-2BC7-D7C7-922C-73B52005863B}"/>
              </a:ext>
            </a:extLst>
          </p:cNvPr>
          <p:cNvPicPr>
            <a:picLocks noChangeAspect="1"/>
          </p:cNvPicPr>
          <p:nvPr/>
        </p:nvPicPr>
        <p:blipFill>
          <a:blip r:embed="rId4"/>
          <a:stretch>
            <a:fillRect/>
          </a:stretch>
        </p:blipFill>
        <p:spPr>
          <a:xfrm>
            <a:off x="5852159" y="2608682"/>
            <a:ext cx="3669887" cy="2732027"/>
          </a:xfrm>
          <a:prstGeom prst="rect">
            <a:avLst/>
          </a:prstGeom>
        </p:spPr>
      </p:pic>
    </p:spTree>
    <p:extLst>
      <p:ext uri="{BB962C8B-B14F-4D97-AF65-F5344CB8AC3E}">
        <p14:creationId xmlns:p14="http://schemas.microsoft.com/office/powerpoint/2010/main" val="1566449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21" name="Picture 20" descr="People at the meeting desk">
            <a:extLst>
              <a:ext uri="{FF2B5EF4-FFF2-40B4-BE49-F238E27FC236}">
                <a16:creationId xmlns:a16="http://schemas.microsoft.com/office/drawing/2014/main" id="{AF306EFD-B38F-4005-90C9-F3970AEB9E1E}"/>
              </a:ext>
            </a:extLst>
          </p:cNvPr>
          <p:cNvPicPr>
            <a:picLocks noChangeAspect="1"/>
          </p:cNvPicPr>
          <p:nvPr/>
        </p:nvPicPr>
        <p:blipFill rotWithShape="1">
          <a:blip r:embed="rId2"/>
          <a:srcRect l="24444" r="3130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C0FD79ED-B44F-7B09-362D-CD0ED907B443}"/>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n-US" sz="5400" dirty="0"/>
              <a:t>Group assignment classwork</a:t>
            </a:r>
          </a:p>
        </p:txBody>
      </p:sp>
      <p:sp>
        <p:nvSpPr>
          <p:cNvPr id="3" name="Content Placeholder 2">
            <a:extLst>
              <a:ext uri="{FF2B5EF4-FFF2-40B4-BE49-F238E27FC236}">
                <a16:creationId xmlns:a16="http://schemas.microsoft.com/office/drawing/2014/main" id="{C7068AF2-C92D-9FF2-5A25-DC31F9758C77}"/>
              </a:ext>
            </a:extLst>
          </p:cNvPr>
          <p:cNvSpPr>
            <a:spLocks noGrp="1"/>
          </p:cNvSpPr>
          <p:nvPr>
            <p:ph idx="1"/>
          </p:nvPr>
        </p:nvSpPr>
        <p:spPr>
          <a:xfrm>
            <a:off x="5380563" y="4050833"/>
            <a:ext cx="3893440" cy="1096899"/>
          </a:xfrm>
        </p:spPr>
        <p:txBody>
          <a:bodyPr vert="horz" lIns="91440" tIns="45720" rIns="91440" bIns="45720" rtlCol="0" anchor="t">
            <a:normAutofit/>
          </a:bodyPr>
          <a:lstStyle/>
          <a:p>
            <a:pPr marL="0" indent="0" algn="r">
              <a:buNone/>
            </a:pPr>
            <a:r>
              <a:rPr lang="en-US">
                <a:solidFill>
                  <a:schemeClr val="tx1">
                    <a:lumMod val="50000"/>
                    <a:lumOff val="50000"/>
                  </a:schemeClr>
                </a:solidFill>
              </a:rPr>
              <a:t>Work on your group assignment</a:t>
            </a:r>
          </a:p>
        </p:txBody>
      </p:sp>
    </p:spTree>
    <p:extLst>
      <p:ext uri="{BB962C8B-B14F-4D97-AF65-F5344CB8AC3E}">
        <p14:creationId xmlns:p14="http://schemas.microsoft.com/office/powerpoint/2010/main" val="3704325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C5E6-7E56-6B5E-A594-34E54021DFEA}"/>
              </a:ext>
            </a:extLst>
          </p:cNvPr>
          <p:cNvSpPr>
            <a:spLocks noGrp="1"/>
          </p:cNvSpPr>
          <p:nvPr>
            <p:ph type="title"/>
          </p:nvPr>
        </p:nvSpPr>
        <p:spPr/>
        <p:txBody>
          <a:bodyPr>
            <a:normAutofit/>
          </a:bodyPr>
          <a:lstStyle/>
          <a:p>
            <a:pPr algn="ctr"/>
            <a:r>
              <a:rPr lang="en-US" sz="4800" b="1" dirty="0"/>
              <a:t>Profit maximization</a:t>
            </a:r>
          </a:p>
        </p:txBody>
      </p:sp>
      <p:sp>
        <p:nvSpPr>
          <p:cNvPr id="3" name="Content Placeholder 2">
            <a:extLst>
              <a:ext uri="{FF2B5EF4-FFF2-40B4-BE49-F238E27FC236}">
                <a16:creationId xmlns:a16="http://schemas.microsoft.com/office/drawing/2014/main" id="{1C19B8BE-34E7-0636-2E3B-8860A8277E0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9512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BED-BDDD-BACA-6448-91C7DE3AB84C}"/>
              </a:ext>
            </a:extLst>
          </p:cNvPr>
          <p:cNvSpPr>
            <a:spLocks noGrp="1"/>
          </p:cNvSpPr>
          <p:nvPr>
            <p:ph type="title"/>
          </p:nvPr>
        </p:nvSpPr>
        <p:spPr/>
        <p:txBody>
          <a:bodyPr/>
          <a:lstStyle/>
          <a:p>
            <a:r>
              <a:rPr lang="en-US" dirty="0"/>
              <a:t>Profit Maximization</a:t>
            </a:r>
          </a:p>
        </p:txBody>
      </p:sp>
      <p:sp>
        <p:nvSpPr>
          <p:cNvPr id="3" name="Content Placeholder 2">
            <a:extLst>
              <a:ext uri="{FF2B5EF4-FFF2-40B4-BE49-F238E27FC236}">
                <a16:creationId xmlns:a16="http://schemas.microsoft.com/office/drawing/2014/main" id="{EAA9D3B7-EBDC-D4A3-62AF-3DD2E780DB20}"/>
              </a:ext>
            </a:extLst>
          </p:cNvPr>
          <p:cNvSpPr>
            <a:spLocks noGrp="1"/>
          </p:cNvSpPr>
          <p:nvPr>
            <p:ph idx="1"/>
          </p:nvPr>
        </p:nvSpPr>
        <p:spPr>
          <a:xfrm>
            <a:off x="677334" y="1488613"/>
            <a:ext cx="8596668" cy="3880773"/>
          </a:xfrm>
        </p:spPr>
        <p:txBody>
          <a:bodyPr>
            <a:normAutofit fontScale="77500" lnSpcReduction="20000"/>
          </a:bodyPr>
          <a:lstStyle/>
          <a:p>
            <a:pPr marL="0" marR="0" indent="0" algn="just">
              <a:lnSpc>
                <a:spcPct val="150000"/>
              </a:lnSpc>
              <a:spcBef>
                <a:spcPts val="0"/>
              </a:spcBef>
              <a:spcAft>
                <a:spcPts val="800"/>
              </a:spcAft>
              <a:buNone/>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The Pursuit of Profit Maximization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Profit maximization is a fundamental concept in economics and business that revolves around the objective of maximizing the difference between total revenue and total costs. It serves as a guiding principle for firms seeking to optimize their financial performance and shareholder value. This document provides a simple overview of profit maximization, its importance, and its implications for businesses.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50000"/>
              </a:lnSpc>
              <a:spcBef>
                <a:spcPts val="0"/>
              </a:spcBef>
              <a:spcAft>
                <a:spcPts val="800"/>
              </a:spcAft>
            </a:pPr>
            <a:endParaRPr lang="en-US" sz="1800" b="1" kern="100" dirty="0">
              <a:effectLst/>
              <a:latin typeface="Arial" panose="020B0604020202020204" pitchFamily="34" charset="0"/>
              <a:ea typeface="Aptos" panose="020B0004020202020204" pitchFamily="34" charset="0"/>
              <a:cs typeface="Times New Roman" panose="02020603050405020304" pitchFamily="18" charset="0"/>
            </a:endParaRPr>
          </a:p>
          <a:p>
            <a:pPr marL="0" marR="0" algn="just">
              <a:lnSpc>
                <a:spcPct val="150000"/>
              </a:lnSpc>
              <a:spcBef>
                <a:spcPts val="0"/>
              </a:spcBef>
              <a:spcAft>
                <a:spcPts val="800"/>
              </a:spcAf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Understanding Profit Maximization:</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Profit maximization entails identifying the level of output or pricing strategy that generates the highest possible profit for a firm. It involves balancing revenue generation with cost minimization to achieve the greatest net income or profit margin. Firms aim to allocate resources efficiently, produce goods or services at the lowest cost, and generate revenue through sales or transactions.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79707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17D2-5341-C6B0-A258-3FA0B6EA5055}"/>
              </a:ext>
            </a:extLst>
          </p:cNvPr>
          <p:cNvSpPr>
            <a:spLocks noGrp="1"/>
          </p:cNvSpPr>
          <p:nvPr>
            <p:ph type="title"/>
          </p:nvPr>
        </p:nvSpPr>
        <p:spPr/>
        <p:txBody>
          <a:bodyPr/>
          <a:lstStyle/>
          <a:p>
            <a:r>
              <a:rPr lang="en-US" dirty="0"/>
              <a:t>Profit Maximization</a:t>
            </a:r>
          </a:p>
        </p:txBody>
      </p:sp>
      <p:sp>
        <p:nvSpPr>
          <p:cNvPr id="3" name="Content Placeholder 2">
            <a:extLst>
              <a:ext uri="{FF2B5EF4-FFF2-40B4-BE49-F238E27FC236}">
                <a16:creationId xmlns:a16="http://schemas.microsoft.com/office/drawing/2014/main" id="{D4D4DAC9-4C02-6339-3188-C5234573DBFF}"/>
              </a:ext>
            </a:extLst>
          </p:cNvPr>
          <p:cNvSpPr>
            <a:spLocks noGrp="1"/>
          </p:cNvSpPr>
          <p:nvPr>
            <p:ph idx="1"/>
          </p:nvPr>
        </p:nvSpPr>
        <p:spPr>
          <a:xfrm>
            <a:off x="677334" y="1270000"/>
            <a:ext cx="8596668" cy="3880773"/>
          </a:xfrm>
        </p:spPr>
        <p:txBody>
          <a:bodyPr>
            <a:normAutofit lnSpcReduction="10000"/>
          </a:bodyPr>
          <a:lstStyle/>
          <a:p>
            <a:pPr marL="0" marR="0" indent="0" algn="just">
              <a:lnSpc>
                <a:spcPct val="150000"/>
              </a:lnSpc>
              <a:spcBef>
                <a:spcPts val="0"/>
              </a:spcBef>
              <a:spcAft>
                <a:spcPts val="800"/>
              </a:spcAft>
              <a:buNone/>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Key Principles: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Revenue Maximization:</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Firms can maximize profit by maximizing revenue, which involves increasing sales volume, market share, or price levels. Strategies such as product differentiation, marketing campaigns, and pricing optimization can help boost revenue streams.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Cost Minimization:</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Controlling and minimizing costs is essential for profit maximization. This includes managing production costs, overhead expenses, labor costs, and supply chain costs to ensure efficient operations and resource utilization.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99899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F25B-F648-61F4-95B2-DC4F6F688B96}"/>
              </a:ext>
            </a:extLst>
          </p:cNvPr>
          <p:cNvSpPr>
            <a:spLocks noGrp="1"/>
          </p:cNvSpPr>
          <p:nvPr>
            <p:ph type="title"/>
          </p:nvPr>
        </p:nvSpPr>
        <p:spPr/>
        <p:txBody>
          <a:bodyPr/>
          <a:lstStyle/>
          <a:p>
            <a:r>
              <a:rPr lang="en-US" dirty="0"/>
              <a:t>Profit Maximization</a:t>
            </a:r>
          </a:p>
        </p:txBody>
      </p:sp>
      <p:sp>
        <p:nvSpPr>
          <p:cNvPr id="3" name="Content Placeholder 2">
            <a:extLst>
              <a:ext uri="{FF2B5EF4-FFF2-40B4-BE49-F238E27FC236}">
                <a16:creationId xmlns:a16="http://schemas.microsoft.com/office/drawing/2014/main" id="{A6FD63EC-CDB7-4289-9985-03E19E30A959}"/>
              </a:ext>
            </a:extLst>
          </p:cNvPr>
          <p:cNvSpPr>
            <a:spLocks noGrp="1"/>
          </p:cNvSpPr>
          <p:nvPr>
            <p:ph idx="1"/>
          </p:nvPr>
        </p:nvSpPr>
        <p:spPr>
          <a:xfrm>
            <a:off x="677334" y="1362921"/>
            <a:ext cx="8596668" cy="3880773"/>
          </a:xfrm>
        </p:spPr>
        <p:txBody>
          <a:bodyPr>
            <a:normAutofit fontScale="77500" lnSpcReduction="20000"/>
          </a:bodyPr>
          <a:lstStyle/>
          <a:p>
            <a:pPr marL="0" marR="0" indent="0" algn="just">
              <a:lnSpc>
                <a:spcPct val="150000"/>
              </a:lnSpc>
              <a:spcBef>
                <a:spcPts val="0"/>
              </a:spcBef>
              <a:spcAft>
                <a:spcPts val="800"/>
              </a:spcAft>
              <a:buNone/>
            </a:pPr>
            <a:r>
              <a:rPr lang="en-US" sz="2300" b="1" kern="100" dirty="0">
                <a:effectLst/>
                <a:latin typeface="Arial" panose="020B0604020202020204" pitchFamily="34" charset="0"/>
                <a:ea typeface="Aptos" panose="020B0004020202020204" pitchFamily="34" charset="0"/>
                <a:cs typeface="Times New Roman" panose="02020603050405020304" pitchFamily="18" charset="0"/>
              </a:rPr>
              <a:t>Implications for Business Decision-Making:</a:t>
            </a:r>
            <a:endParaRPr lang="en-US" sz="23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Production Decisions:</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Firms must determine the optimal level of output that maximizes profit, taking into account production costs, demand levels, and market conditions. Marginal analysis helps identify the level of output at which marginal revenue equals marginal cost, maximizing profit.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Pricing Strategies:</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Pricing decisions play a crucial role in profit maximization. Firms must set prices that balance consumer demand, competitive pressures, and profit margins. Price discrimination, price skimming, and penetration pricing are common strategies used to maximize revenue and profit.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100" dirty="0">
                <a:effectLst/>
                <a:latin typeface="Arial" panose="020B0604020202020204" pitchFamily="34" charset="0"/>
                <a:ea typeface="Aptos" panose="020B0004020202020204" pitchFamily="34" charset="0"/>
                <a:cs typeface="Times New Roman" panose="02020603050405020304" pitchFamily="18" charset="0"/>
              </a:rPr>
              <a:t>Investment and Expansion:</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Profit-maximizing firms may invest in research and development, capital expenditures, and expansion initiatives to increase productivity, enhance competitiveness, and capture new market opportunities. Investment decisions should be evaluated based on their potential to generate long-term profitability and shareholder value.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51619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0E53-DEAE-B1FF-EDB2-310C3514AC99}"/>
              </a:ext>
            </a:extLst>
          </p:cNvPr>
          <p:cNvSpPr>
            <a:spLocks noGrp="1"/>
          </p:cNvSpPr>
          <p:nvPr>
            <p:ph type="title"/>
          </p:nvPr>
        </p:nvSpPr>
        <p:spPr/>
        <p:txBody>
          <a:bodyPr/>
          <a:lstStyle/>
          <a:p>
            <a:r>
              <a:rPr lang="en-US" dirty="0"/>
              <a:t>Profit Maximization</a:t>
            </a:r>
          </a:p>
        </p:txBody>
      </p:sp>
      <p:sp>
        <p:nvSpPr>
          <p:cNvPr id="3" name="Content Placeholder 2">
            <a:extLst>
              <a:ext uri="{FF2B5EF4-FFF2-40B4-BE49-F238E27FC236}">
                <a16:creationId xmlns:a16="http://schemas.microsoft.com/office/drawing/2014/main" id="{061A85D4-14D2-E7C7-24E9-202AB7BE8169}"/>
              </a:ext>
            </a:extLst>
          </p:cNvPr>
          <p:cNvSpPr>
            <a:spLocks noGrp="1"/>
          </p:cNvSpPr>
          <p:nvPr>
            <p:ph idx="1"/>
          </p:nvPr>
        </p:nvSpPr>
        <p:spPr>
          <a:xfrm>
            <a:off x="677334" y="1270000"/>
            <a:ext cx="8596668" cy="4625833"/>
          </a:xfrm>
        </p:spPr>
        <p:txBody>
          <a:bodyPr>
            <a:normAutofit fontScale="70000" lnSpcReduction="20000"/>
          </a:bodyPr>
          <a:lstStyle/>
          <a:p>
            <a:pPr marL="0" marR="0" indent="0" algn="just">
              <a:lnSpc>
                <a:spcPct val="150000"/>
              </a:lnSpc>
              <a:spcBef>
                <a:spcPts val="0"/>
              </a:spcBef>
              <a:spcAft>
                <a:spcPts val="800"/>
              </a:spcAft>
              <a:buNone/>
            </a:pPr>
            <a:r>
              <a:rPr lang="en-US" sz="2900" b="1" kern="100" dirty="0">
                <a:effectLst/>
                <a:latin typeface="Arial" panose="020B0604020202020204" pitchFamily="34" charset="0"/>
                <a:ea typeface="Aptos" panose="020B0004020202020204" pitchFamily="34" charset="0"/>
                <a:cs typeface="Arial" panose="020B0604020202020204" pitchFamily="34" charset="0"/>
              </a:rPr>
              <a:t>Limitations and Considerations:</a:t>
            </a:r>
            <a:endParaRPr lang="en-US" sz="2900" kern="100" dirty="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900" b="1" kern="100" dirty="0">
                <a:effectLst/>
                <a:latin typeface="Arial" panose="020B0604020202020204" pitchFamily="34" charset="0"/>
                <a:ea typeface="Aptos" panose="020B0004020202020204" pitchFamily="34" charset="0"/>
                <a:cs typeface="Arial" panose="020B0604020202020204" pitchFamily="34" charset="0"/>
              </a:rPr>
              <a:t>Short-Term vs. Long-Term Perspective:</a:t>
            </a:r>
            <a:r>
              <a:rPr lang="en-US" sz="1900" kern="100" dirty="0">
                <a:effectLst/>
                <a:latin typeface="Arial" panose="020B0604020202020204" pitchFamily="34" charset="0"/>
                <a:ea typeface="Aptos" panose="020B0004020202020204" pitchFamily="34" charset="0"/>
                <a:cs typeface="Arial" panose="020B0604020202020204" pitchFamily="34" charset="0"/>
              </a:rPr>
              <a:t> While profit maximization is a primary objective for firms, it is essential to consider the trade-offs between short-term gains and long-term sustainability. Investments in innovation, employee development, and corporate social responsibility may incur upfront costs but contribute to long-term profitability and value creation.</a:t>
            </a:r>
          </a:p>
          <a:p>
            <a:pPr marL="342900" marR="0" lvl="0" indent="-342900" algn="just">
              <a:lnSpc>
                <a:spcPct val="150000"/>
              </a:lnSpc>
              <a:spcBef>
                <a:spcPts val="0"/>
              </a:spcBef>
              <a:spcAft>
                <a:spcPts val="800"/>
              </a:spcAft>
              <a:buFont typeface="+mj-lt"/>
              <a:buAutoNum type="arabicPeriod"/>
              <a:tabLst>
                <a:tab pos="457200" algn="l"/>
              </a:tabLst>
            </a:pPr>
            <a:r>
              <a:rPr lang="en-US" sz="1900" b="1" kern="100" dirty="0">
                <a:effectLst/>
                <a:latin typeface="Arial" panose="020B0604020202020204" pitchFamily="34" charset="0"/>
                <a:ea typeface="Aptos" panose="020B0004020202020204" pitchFamily="34" charset="0"/>
                <a:cs typeface="Arial" panose="020B0604020202020204" pitchFamily="34" charset="0"/>
              </a:rPr>
              <a:t>Ethical and Social Considerations:</a:t>
            </a:r>
            <a:r>
              <a:rPr lang="en-US" sz="1900" kern="100" dirty="0">
                <a:effectLst/>
                <a:latin typeface="Arial" panose="020B0604020202020204" pitchFamily="34" charset="0"/>
                <a:ea typeface="Aptos" panose="020B0004020202020204" pitchFamily="34" charset="0"/>
                <a:cs typeface="Arial" panose="020B0604020202020204" pitchFamily="34" charset="0"/>
              </a:rPr>
              <a:t> Profit maximization should be pursued within ethical and legal boundaries, considering the impact on stakeholders, employees, customers, and society at large. Balancing financial goals with social responsibility and environmental stewardship is crucial for maintaining corporate reputation and sustainability.</a:t>
            </a:r>
          </a:p>
          <a:p>
            <a:pPr marL="0" marR="0" indent="0" algn="just">
              <a:lnSpc>
                <a:spcPct val="150000"/>
              </a:lnSpc>
              <a:spcBef>
                <a:spcPts val="0"/>
              </a:spcBef>
              <a:spcAft>
                <a:spcPts val="800"/>
              </a:spcAft>
              <a:buNone/>
            </a:pPr>
            <a:r>
              <a:rPr lang="en-US" sz="1900" b="1" kern="100" dirty="0">
                <a:effectLst/>
                <a:latin typeface="Arial" panose="020B0604020202020204" pitchFamily="34" charset="0"/>
                <a:ea typeface="Aptos" panose="020B0004020202020204" pitchFamily="34" charset="0"/>
                <a:cs typeface="Arial" panose="020B0604020202020204" pitchFamily="34" charset="0"/>
              </a:rPr>
              <a:t>Profit maximization </a:t>
            </a:r>
            <a:r>
              <a:rPr lang="en-US" sz="1900" kern="100" dirty="0">
                <a:effectLst/>
                <a:latin typeface="Arial" panose="020B0604020202020204" pitchFamily="34" charset="0"/>
                <a:ea typeface="Aptos" panose="020B0004020202020204" pitchFamily="34" charset="0"/>
                <a:cs typeface="Arial" panose="020B0604020202020204" pitchFamily="34" charset="0"/>
              </a:rPr>
              <a:t>is a central goal for firms seeking to optimize financial performance and shareholder wealth. By balancing revenue generation with cost minimization and making strategic business decisions, firms can enhance profitability, competitiveness, and long-term sustainability in dynamic and competitive markets. However, it is essential to recognize the broader implications of profit maximization and adopt a holistic approach that aligns financial objectives with ethical, social, and environmental considerations for sustainable business success.</a:t>
            </a:r>
          </a:p>
          <a:p>
            <a:endParaRPr lang="en-US" dirty="0"/>
          </a:p>
        </p:txBody>
      </p:sp>
    </p:spTree>
    <p:extLst>
      <p:ext uri="{BB962C8B-B14F-4D97-AF65-F5344CB8AC3E}">
        <p14:creationId xmlns:p14="http://schemas.microsoft.com/office/powerpoint/2010/main" val="3824838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F9B5-794A-4319-9AAC-229F9F82100A}"/>
              </a:ext>
            </a:extLst>
          </p:cNvPr>
          <p:cNvSpPr>
            <a:spLocks noGrp="1"/>
          </p:cNvSpPr>
          <p:nvPr>
            <p:ph type="title"/>
          </p:nvPr>
        </p:nvSpPr>
        <p:spPr>
          <a:xfrm>
            <a:off x="5536734" y="609600"/>
            <a:ext cx="3737268" cy="1320800"/>
          </a:xfrm>
        </p:spPr>
        <p:txBody>
          <a:bodyPr>
            <a:normAutofit/>
          </a:bodyPr>
          <a:lstStyle/>
          <a:p>
            <a:r>
              <a:rPr lang="en-US"/>
              <a:t>The market</a:t>
            </a:r>
          </a:p>
        </p:txBody>
      </p:sp>
      <p:sp>
        <p:nvSpPr>
          <p:cNvPr id="66" name="Content Placeholder 2">
            <a:extLst>
              <a:ext uri="{FF2B5EF4-FFF2-40B4-BE49-F238E27FC236}">
                <a16:creationId xmlns:a16="http://schemas.microsoft.com/office/drawing/2014/main" id="{F3737DA5-9F97-492D-A260-AB73E825B6B6}"/>
              </a:ext>
            </a:extLst>
          </p:cNvPr>
          <p:cNvSpPr>
            <a:spLocks noGrp="1"/>
          </p:cNvSpPr>
          <p:nvPr>
            <p:ph idx="1"/>
          </p:nvPr>
        </p:nvSpPr>
        <p:spPr>
          <a:xfrm>
            <a:off x="5209563" y="2160589"/>
            <a:ext cx="4064439" cy="3880773"/>
          </a:xfrm>
        </p:spPr>
        <p:txBody>
          <a:bodyPr>
            <a:normAutofit/>
          </a:bodyPr>
          <a:lstStyle/>
          <a:p>
            <a:r>
              <a:rPr lang="en-US"/>
              <a:t>What is a market?</a:t>
            </a:r>
          </a:p>
          <a:p>
            <a:endParaRPr lang="en-US"/>
          </a:p>
          <a:p>
            <a:r>
              <a:rPr lang="en-US"/>
              <a:t>Describe a market. Where is it located?</a:t>
            </a:r>
          </a:p>
          <a:p>
            <a:endParaRPr lang="en-US"/>
          </a:p>
          <a:p>
            <a:r>
              <a:rPr lang="en-US"/>
              <a:t>What kind of shops are located close to a market?</a:t>
            </a:r>
          </a:p>
          <a:p>
            <a:r>
              <a:rPr lang="en-US"/>
              <a:t>Demand and supply in the market (consumers and producers)</a:t>
            </a:r>
          </a:p>
        </p:txBody>
      </p:sp>
      <p:pic>
        <p:nvPicPr>
          <p:cNvPr id="68" name="Picture 67">
            <a:extLst>
              <a:ext uri="{FF2B5EF4-FFF2-40B4-BE49-F238E27FC236}">
                <a16:creationId xmlns:a16="http://schemas.microsoft.com/office/drawing/2014/main" id="{93205788-EA03-4F44-B927-DC565458C2E9}"/>
              </a:ext>
            </a:extLst>
          </p:cNvPr>
          <p:cNvPicPr>
            <a:picLocks noChangeAspect="1"/>
          </p:cNvPicPr>
          <p:nvPr/>
        </p:nvPicPr>
        <p:blipFill rotWithShape="1">
          <a:blip r:embed="rId2"/>
          <a:srcRect l="18712" r="37038"/>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72" name="Isosceles Triangle 71">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95096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13">
            <a:extLst>
              <a:ext uri="{FF2B5EF4-FFF2-40B4-BE49-F238E27FC236}">
                <a16:creationId xmlns:a16="http://schemas.microsoft.com/office/drawing/2014/main" id="{65716040-8046-4B7B-83C6-2D7F90D7A791}"/>
              </a:ext>
            </a:extLst>
          </p:cNvPr>
          <p:cNvSpPr>
            <a:spLocks noGrp="1" noChangeArrowheads="1"/>
          </p:cNvSpPr>
          <p:nvPr>
            <p:ph type="title"/>
          </p:nvPr>
        </p:nvSpPr>
        <p:spPr/>
        <p:txBody>
          <a:bodyPr/>
          <a:lstStyle/>
          <a:p>
            <a:endParaRPr lang="el-GR" altLang="en-US"/>
          </a:p>
        </p:txBody>
      </p:sp>
      <p:graphicFrame>
        <p:nvGraphicFramePr>
          <p:cNvPr id="556148" name="Group 116">
            <a:extLst>
              <a:ext uri="{FF2B5EF4-FFF2-40B4-BE49-F238E27FC236}">
                <a16:creationId xmlns:a16="http://schemas.microsoft.com/office/drawing/2014/main" id="{55D90D24-6FEA-40DE-9D03-DFF95C3A8042}"/>
              </a:ext>
            </a:extLst>
          </p:cNvPr>
          <p:cNvGraphicFramePr>
            <a:graphicFrameLocks noGrp="1"/>
          </p:cNvGraphicFramePr>
          <p:nvPr>
            <p:ph type="tbl" idx="1"/>
          </p:nvPr>
        </p:nvGraphicFramePr>
        <p:xfrm>
          <a:off x="7162800" y="990600"/>
          <a:ext cx="2819400" cy="2566353"/>
        </p:xfrm>
        <a:graphic>
          <a:graphicData uri="http://schemas.openxmlformats.org/drawingml/2006/table">
            <a:tbl>
              <a:tblPr/>
              <a:tblGrid>
                <a:gridCol w="14097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tblGrid>
              <a:tr h="646113">
                <a:tc>
                  <a:txBody>
                    <a:bodyPr/>
                    <a:lstStyle>
                      <a:lvl1pPr>
                        <a:spcBef>
                          <a:spcPct val="20000"/>
                        </a:spcBef>
                        <a:defRPr sz="2800">
                          <a:solidFill>
                            <a:schemeClr val="tx1"/>
                          </a:solidFill>
                          <a:latin typeface="Times New Roman" panose="02020603050405020304" pitchFamily="18" charset="0"/>
                        </a:defRPr>
                      </a:lvl1pPr>
                      <a:lvl2pPr marL="822325" indent="-285750">
                        <a:spcBef>
                          <a:spcPct val="20000"/>
                        </a:spcBef>
                        <a:defRPr sz="2400">
                          <a:solidFill>
                            <a:schemeClr val="tx1"/>
                          </a:solidFill>
                          <a:latin typeface="Times New Roman" panose="02020603050405020304" pitchFamily="18" charset="0"/>
                        </a:defRPr>
                      </a:lvl2pPr>
                      <a:lvl3pPr marL="1230313" indent="-228600">
                        <a:spcBef>
                          <a:spcPct val="20000"/>
                        </a:spcBef>
                        <a:defRPr sz="2000">
                          <a:solidFill>
                            <a:schemeClr val="tx1"/>
                          </a:solidFill>
                          <a:latin typeface="Times New Roman" panose="02020603050405020304" pitchFamily="18" charset="0"/>
                        </a:defRPr>
                      </a:lvl3pPr>
                      <a:lvl4pPr marL="16383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mj-lt"/>
                          <a:ea typeface="Arial Unicode MS" panose="020B0604020202020204" pitchFamily="34" charset="-128"/>
                        </a:rPr>
                        <a:t>Price</a:t>
                      </a:r>
                      <a:endParaRPr kumimoji="0" lang="el-GR" altLang="en-US" sz="2400" b="0" i="0" u="none" strike="noStrike" cap="none" normalizeH="0" baseline="0" dirty="0">
                        <a:ln>
                          <a:noFill/>
                        </a:ln>
                        <a:solidFill>
                          <a:schemeClr val="bg1"/>
                        </a:solidFill>
                        <a:effectLst/>
                        <a:latin typeface="+mj-lt"/>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a:spcBef>
                          <a:spcPct val="20000"/>
                        </a:spcBef>
                        <a:defRPr sz="2800">
                          <a:solidFill>
                            <a:schemeClr val="tx1"/>
                          </a:solidFill>
                          <a:latin typeface="Times New Roman" panose="02020603050405020304" pitchFamily="18" charset="0"/>
                        </a:defRPr>
                      </a:lvl1pPr>
                      <a:lvl2pPr marL="822325" indent="-285750">
                        <a:spcBef>
                          <a:spcPct val="20000"/>
                        </a:spcBef>
                        <a:defRPr sz="2400">
                          <a:solidFill>
                            <a:schemeClr val="tx1"/>
                          </a:solidFill>
                          <a:latin typeface="Times New Roman" panose="02020603050405020304" pitchFamily="18" charset="0"/>
                        </a:defRPr>
                      </a:lvl2pPr>
                      <a:lvl3pPr marL="1230313" indent="-228600">
                        <a:spcBef>
                          <a:spcPct val="20000"/>
                        </a:spcBef>
                        <a:defRPr sz="2000">
                          <a:solidFill>
                            <a:schemeClr val="tx1"/>
                          </a:solidFill>
                          <a:latin typeface="Times New Roman" panose="02020603050405020304" pitchFamily="18" charset="0"/>
                        </a:defRPr>
                      </a:lvl3pPr>
                      <a:lvl4pPr marL="16383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mj-lt"/>
                          <a:ea typeface="Arial Unicode MS" panose="020B0604020202020204" pitchFamily="34" charset="-128"/>
                        </a:rPr>
                        <a:t>Quantity</a:t>
                      </a:r>
                      <a:endParaRPr kumimoji="0" lang="el-GR" altLang="en-US" sz="2400" b="0" i="0" u="none" strike="noStrike" cap="none" normalizeH="0" baseline="0" dirty="0">
                        <a:ln>
                          <a:noFill/>
                        </a:ln>
                        <a:solidFill>
                          <a:schemeClr val="bg1"/>
                        </a:solidFill>
                        <a:effectLst/>
                        <a:latin typeface="+mj-lt"/>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0"/>
                  </a:ext>
                </a:extLst>
              </a:tr>
              <a:tr h="266700">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12</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1"/>
                  </a:ext>
                </a:extLst>
              </a:tr>
              <a:tr h="2682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0,50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10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2"/>
                  </a:ext>
                </a:extLst>
              </a:tr>
              <a:tr h="2682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1,00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8</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3"/>
                  </a:ext>
                </a:extLst>
              </a:tr>
              <a:tr h="2682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1,50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6</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4"/>
                  </a:ext>
                </a:extLst>
              </a:tr>
              <a:tr h="266700">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2,00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4</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5"/>
                  </a:ext>
                </a:extLst>
              </a:tr>
              <a:tr h="2682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2,50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2</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6"/>
                  </a:ext>
                </a:extLst>
              </a:tr>
              <a:tr h="2682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3,00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dirty="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0</a:t>
                      </a:r>
                      <a:endParaRPr kumimoji="0" lang="el-GR" altLang="en-US" sz="2400" b="0" i="0" u="none" strike="noStrike" cap="none" normalizeH="0" baseline="0" dirty="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7"/>
                  </a:ext>
                </a:extLst>
              </a:tr>
            </a:tbl>
          </a:graphicData>
        </a:graphic>
      </p:graphicFrame>
      <p:pic>
        <p:nvPicPr>
          <p:cNvPr id="7171" name="Picture 4">
            <a:extLst>
              <a:ext uri="{FF2B5EF4-FFF2-40B4-BE49-F238E27FC236}">
                <a16:creationId xmlns:a16="http://schemas.microsoft.com/office/drawing/2014/main" id="{C1400814-B744-4EBF-9609-7626715D0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88"/>
          <a:stretch>
            <a:fillRect/>
          </a:stretch>
        </p:blipFill>
        <p:spPr bwMode="auto">
          <a:xfrm>
            <a:off x="1524000" y="-992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5">
            <a:extLst>
              <a:ext uri="{FF2B5EF4-FFF2-40B4-BE49-F238E27FC236}">
                <a16:creationId xmlns:a16="http://schemas.microsoft.com/office/drawing/2014/main" id="{EAED4D2F-B2C6-41DE-9F9E-05C1506D1389}"/>
              </a:ext>
            </a:extLst>
          </p:cNvPr>
          <p:cNvSpPr>
            <a:spLocks noChangeArrowheads="1"/>
          </p:cNvSpPr>
          <p:nvPr/>
        </p:nvSpPr>
        <p:spPr bwMode="auto">
          <a:xfrm>
            <a:off x="1828556" y="9928"/>
            <a:ext cx="8909538" cy="933772"/>
          </a:xfrm>
          <a:prstGeom prst="rect">
            <a:avLst/>
          </a:prstGeom>
          <a:solidFill>
            <a:schemeClr val="accent1">
              <a:lumMod val="40000"/>
              <a:lumOff val="60000"/>
            </a:schemeClr>
          </a:solidFill>
          <a:ln>
            <a:noFill/>
          </a:ln>
          <a:effec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nSpc>
                <a:spcPct val="80000"/>
              </a:lnSpc>
              <a:spcBef>
                <a:spcPct val="0"/>
              </a:spcBef>
              <a:buFontTx/>
              <a:buNone/>
            </a:pPr>
            <a:r>
              <a:rPr lang="en-US" altLang="en-US" sz="2400" dirty="0">
                <a:latin typeface="Arial" panose="020B0604020202020204" pitchFamily="34" charset="0"/>
              </a:rPr>
              <a:t>Demand curve</a:t>
            </a:r>
          </a:p>
        </p:txBody>
      </p:sp>
      <p:sp>
        <p:nvSpPr>
          <p:cNvPr id="7174" name="Rectangle 7">
            <a:extLst>
              <a:ext uri="{FF2B5EF4-FFF2-40B4-BE49-F238E27FC236}">
                <a16:creationId xmlns:a16="http://schemas.microsoft.com/office/drawing/2014/main" id="{FCDD6590-3819-41BB-8993-EC5A458276B1}"/>
              </a:ext>
            </a:extLst>
          </p:cNvPr>
          <p:cNvSpPr>
            <a:spLocks noChangeArrowheads="1"/>
          </p:cNvSpPr>
          <p:nvPr/>
        </p:nvSpPr>
        <p:spPr bwMode="auto">
          <a:xfrm>
            <a:off x="2968626" y="2057400"/>
            <a:ext cx="6708775" cy="4476750"/>
          </a:xfrm>
          <a:prstGeom prst="rect">
            <a:avLst/>
          </a:prstGeom>
          <a:solidFill>
            <a:srgbClr val="E6E9EF"/>
          </a:solidFill>
          <a:ln w="19050">
            <a:solidFill>
              <a:srgbClr val="E6E9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pic>
        <p:nvPicPr>
          <p:cNvPr id="7175" name="Picture 8">
            <a:extLst>
              <a:ext uri="{FF2B5EF4-FFF2-40B4-BE49-F238E27FC236}">
                <a16:creationId xmlns:a16="http://schemas.microsoft.com/office/drawing/2014/main" id="{C9990F95-B49E-4F8C-84D5-CB522C9C51DA}"/>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892425" y="1125379"/>
            <a:ext cx="6781800"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Text Box 10">
            <a:extLst>
              <a:ext uri="{FF2B5EF4-FFF2-40B4-BE49-F238E27FC236}">
                <a16:creationId xmlns:a16="http://schemas.microsoft.com/office/drawing/2014/main" id="{E2C551F3-0B84-4DC4-A2AE-2A295B531BF8}"/>
              </a:ext>
            </a:extLst>
          </p:cNvPr>
          <p:cNvSpPr txBox="1">
            <a:spLocks noChangeArrowheads="1"/>
          </p:cNvSpPr>
          <p:nvPr/>
        </p:nvSpPr>
        <p:spPr bwMode="auto">
          <a:xfrm>
            <a:off x="2928941" y="1128273"/>
            <a:ext cx="2136772" cy="63094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a:spcBef>
                <a:spcPct val="50000"/>
              </a:spcBef>
              <a:buFontTx/>
              <a:buNone/>
            </a:pPr>
            <a:r>
              <a:rPr lang="en-US" altLang="en-US" sz="1400" b="1" dirty="0">
                <a:latin typeface="Arial" panose="020B0604020202020204" pitchFamily="34" charset="0"/>
              </a:rPr>
              <a:t>Price</a:t>
            </a:r>
          </a:p>
          <a:p>
            <a:pPr algn="r">
              <a:spcBef>
                <a:spcPct val="50000"/>
              </a:spcBef>
              <a:buFontTx/>
              <a:buNone/>
            </a:pPr>
            <a:endParaRPr lang="en-US" altLang="en-US" sz="1400" b="1" dirty="0">
              <a:latin typeface="Arial" panose="020B0604020202020204" pitchFamily="34" charset="0"/>
            </a:endParaRPr>
          </a:p>
        </p:txBody>
      </p:sp>
      <p:sp>
        <p:nvSpPr>
          <p:cNvPr id="7177" name="Text Box 11">
            <a:extLst>
              <a:ext uri="{FF2B5EF4-FFF2-40B4-BE49-F238E27FC236}">
                <a16:creationId xmlns:a16="http://schemas.microsoft.com/office/drawing/2014/main" id="{0DB92973-72BA-4CE9-8537-BCF1E88728A7}"/>
              </a:ext>
            </a:extLst>
          </p:cNvPr>
          <p:cNvSpPr txBox="1">
            <a:spLocks noChangeArrowheads="1"/>
          </p:cNvSpPr>
          <p:nvPr/>
        </p:nvSpPr>
        <p:spPr bwMode="auto">
          <a:xfrm>
            <a:off x="2819400" y="2743200"/>
            <a:ext cx="1371600" cy="52322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50000"/>
              </a:spcBef>
              <a:buFontTx/>
              <a:buNone/>
            </a:pPr>
            <a:r>
              <a:rPr lang="en-US" altLang="en-US" sz="1400" b="1" dirty="0">
                <a:latin typeface="Arial" panose="020B0604020202020204" pitchFamily="34" charset="0"/>
              </a:rPr>
              <a:t>A price decrease</a:t>
            </a:r>
            <a:r>
              <a:rPr lang="el-GR" altLang="en-US" sz="1400" b="1" dirty="0">
                <a:latin typeface="Arial" panose="020B0604020202020204" pitchFamily="34" charset="0"/>
              </a:rPr>
              <a:t>…</a:t>
            </a:r>
          </a:p>
        </p:txBody>
      </p:sp>
      <p:sp>
        <p:nvSpPr>
          <p:cNvPr id="7178" name="Text Box 12">
            <a:extLst>
              <a:ext uri="{FF2B5EF4-FFF2-40B4-BE49-F238E27FC236}">
                <a16:creationId xmlns:a16="http://schemas.microsoft.com/office/drawing/2014/main" id="{AB1F65AA-EA93-4298-ABEC-67384B720AC1}"/>
              </a:ext>
            </a:extLst>
          </p:cNvPr>
          <p:cNvSpPr txBox="1">
            <a:spLocks noChangeArrowheads="1"/>
          </p:cNvSpPr>
          <p:nvPr/>
        </p:nvSpPr>
        <p:spPr bwMode="auto">
          <a:xfrm>
            <a:off x="4419600" y="5638800"/>
            <a:ext cx="3581400" cy="63094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50000"/>
              </a:spcBef>
              <a:buFontTx/>
              <a:buNone/>
            </a:pPr>
            <a:r>
              <a:rPr lang="el-GR" altLang="en-US" sz="1400" b="1" dirty="0">
                <a:latin typeface="Arial" panose="020B0604020202020204" pitchFamily="34" charset="0"/>
              </a:rPr>
              <a:t>2</a:t>
            </a:r>
            <a:r>
              <a:rPr lang="el-GR" altLang="en-US" sz="1400" b="1" dirty="0">
                <a:solidFill>
                  <a:schemeClr val="bg1"/>
                </a:solidFill>
                <a:latin typeface="Arial" panose="020B0604020202020204" pitchFamily="34" charset="0"/>
              </a:rPr>
              <a:t>.</a:t>
            </a:r>
            <a:r>
              <a:rPr lang="en-US" altLang="en-US" sz="1400" b="1" dirty="0">
                <a:solidFill>
                  <a:schemeClr val="bg1"/>
                </a:solidFill>
                <a:latin typeface="Arial" panose="020B0604020202020204" pitchFamily="34" charset="0"/>
              </a:rPr>
              <a:t> </a:t>
            </a:r>
            <a:r>
              <a:rPr lang="el-GR" altLang="en-US" sz="1400" b="1" dirty="0">
                <a:latin typeface="Arial" panose="020B0604020202020204" pitchFamily="34" charset="0"/>
              </a:rPr>
              <a:t>…</a:t>
            </a:r>
            <a:r>
              <a:rPr lang="en-US" altLang="en-US" sz="1400" b="1" dirty="0">
                <a:latin typeface="Arial" panose="020B0604020202020204" pitchFamily="34" charset="0"/>
              </a:rPr>
              <a:t>increases the quantity demanded</a:t>
            </a:r>
          </a:p>
          <a:p>
            <a:pPr>
              <a:spcBef>
                <a:spcPct val="50000"/>
              </a:spcBef>
              <a:buFontTx/>
              <a:buNone/>
            </a:pPr>
            <a:endParaRPr lang="el-GR" altLang="en-US" sz="1400" b="1" dirty="0">
              <a:solidFill>
                <a:schemeClr val="bg1"/>
              </a:solidFill>
              <a:latin typeface="Arial" panose="020B0604020202020204" pitchFamily="34" charset="0"/>
            </a:endParaRPr>
          </a:p>
        </p:txBody>
      </p:sp>
      <p:sp>
        <p:nvSpPr>
          <p:cNvPr id="7180" name="Text Box 13">
            <a:extLst>
              <a:ext uri="{FF2B5EF4-FFF2-40B4-BE49-F238E27FC236}">
                <a16:creationId xmlns:a16="http://schemas.microsoft.com/office/drawing/2014/main" id="{C1D8FED6-8327-4BEF-B49D-191B3039E39A}"/>
              </a:ext>
            </a:extLst>
          </p:cNvPr>
          <p:cNvSpPr txBox="1">
            <a:spLocks noChangeArrowheads="1"/>
          </p:cNvSpPr>
          <p:nvPr/>
        </p:nvSpPr>
        <p:spPr bwMode="auto">
          <a:xfrm>
            <a:off x="8229600" y="5234113"/>
            <a:ext cx="1752600" cy="63094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a:spcBef>
                <a:spcPct val="50000"/>
              </a:spcBef>
              <a:buFontTx/>
              <a:buNone/>
            </a:pPr>
            <a:r>
              <a:rPr lang="en-US" altLang="en-US" sz="1400" b="1" dirty="0">
                <a:latin typeface="Arial" panose="020B0604020202020204" pitchFamily="34" charset="0"/>
              </a:rPr>
              <a:t>Quantity</a:t>
            </a:r>
          </a:p>
          <a:p>
            <a:pPr algn="r">
              <a:spcBef>
                <a:spcPct val="50000"/>
              </a:spcBef>
              <a:buFontTx/>
              <a:buNone/>
            </a:pPr>
            <a:endParaRPr lang="el-GR" altLang="en-US" sz="1400" b="1" dirty="0">
              <a:latin typeface="Arial" panose="020B0604020202020204" pitchFamily="34" charset="0"/>
            </a:endParaRPr>
          </a:p>
        </p:txBody>
      </p:sp>
    </p:spTree>
    <p:extLst>
      <p:ext uri="{BB962C8B-B14F-4D97-AF65-F5344CB8AC3E}">
        <p14:creationId xmlns:p14="http://schemas.microsoft.com/office/powerpoint/2010/main" val="365537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138D14A-D149-46F6-83A8-CB1101D8C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88"/>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a:extLst>
              <a:ext uri="{FF2B5EF4-FFF2-40B4-BE49-F238E27FC236}">
                <a16:creationId xmlns:a16="http://schemas.microsoft.com/office/drawing/2014/main" id="{4CA8E19C-E0C4-40CB-8343-F66FA7E684C3}"/>
              </a:ext>
            </a:extLst>
          </p:cNvPr>
          <p:cNvSpPr>
            <a:spLocks noGrp="1" noChangeArrowheads="1"/>
          </p:cNvSpPr>
          <p:nvPr>
            <p:ph type="title"/>
          </p:nvPr>
        </p:nvSpPr>
        <p:spPr>
          <a:xfrm>
            <a:off x="1842868" y="-49212"/>
            <a:ext cx="8825132" cy="811212"/>
          </a:xfrm>
          <a:solidFill>
            <a:schemeClr val="accent1">
              <a:lumMod val="40000"/>
              <a:lumOff val="60000"/>
            </a:schemeClr>
          </a:solidFill>
        </p:spPr>
        <p:txBody>
          <a:bodyPr/>
          <a:lstStyle/>
          <a:p>
            <a:pPr algn="l">
              <a:lnSpc>
                <a:spcPct val="80000"/>
              </a:lnSpc>
            </a:pPr>
            <a:r>
              <a:rPr lang="en-US" altLang="en-US" sz="2400" dirty="0">
                <a:solidFill>
                  <a:schemeClr val="tx1"/>
                </a:solidFill>
              </a:rPr>
              <a:t>Supply Curve</a:t>
            </a:r>
          </a:p>
        </p:txBody>
      </p:sp>
      <p:graphicFrame>
        <p:nvGraphicFramePr>
          <p:cNvPr id="544904" name="Group 136">
            <a:extLst>
              <a:ext uri="{FF2B5EF4-FFF2-40B4-BE49-F238E27FC236}">
                <a16:creationId xmlns:a16="http://schemas.microsoft.com/office/drawing/2014/main" id="{2A3B8763-4EE1-4C27-8997-0945D81A4E9E}"/>
              </a:ext>
            </a:extLst>
          </p:cNvPr>
          <p:cNvGraphicFramePr>
            <a:graphicFrameLocks noGrp="1"/>
          </p:cNvGraphicFramePr>
          <p:nvPr>
            <p:ph type="tbl" idx="1"/>
          </p:nvPr>
        </p:nvGraphicFramePr>
        <p:xfrm>
          <a:off x="6617494" y="1018468"/>
          <a:ext cx="3429000" cy="2743201"/>
        </p:xfrm>
        <a:graphic>
          <a:graphicData uri="http://schemas.openxmlformats.org/drawingml/2006/table">
            <a:tbl>
              <a:tblPr/>
              <a:tblGrid>
                <a:gridCol w="1668377">
                  <a:extLst>
                    <a:ext uri="{9D8B030D-6E8A-4147-A177-3AD203B41FA5}">
                      <a16:colId xmlns:a16="http://schemas.microsoft.com/office/drawing/2014/main" val="20000"/>
                    </a:ext>
                  </a:extLst>
                </a:gridCol>
                <a:gridCol w="1760623">
                  <a:extLst>
                    <a:ext uri="{9D8B030D-6E8A-4147-A177-3AD203B41FA5}">
                      <a16:colId xmlns:a16="http://schemas.microsoft.com/office/drawing/2014/main" val="20001"/>
                    </a:ext>
                  </a:extLst>
                </a:gridCol>
              </a:tblGrid>
              <a:tr h="688973">
                <a:tc>
                  <a:txBody>
                    <a:bodyPr/>
                    <a:lstStyle>
                      <a:lvl1pPr>
                        <a:spcBef>
                          <a:spcPct val="20000"/>
                        </a:spcBef>
                        <a:defRPr sz="2800">
                          <a:solidFill>
                            <a:schemeClr val="tx1"/>
                          </a:solidFill>
                          <a:latin typeface="Times New Roman" panose="02020603050405020304" pitchFamily="18" charset="0"/>
                        </a:defRPr>
                      </a:lvl1pPr>
                      <a:lvl2pPr marL="822325" indent="-285750">
                        <a:spcBef>
                          <a:spcPct val="20000"/>
                        </a:spcBef>
                        <a:defRPr sz="2400">
                          <a:solidFill>
                            <a:schemeClr val="tx1"/>
                          </a:solidFill>
                          <a:latin typeface="Times New Roman" panose="02020603050405020304" pitchFamily="18" charset="0"/>
                        </a:defRPr>
                      </a:lvl2pPr>
                      <a:lvl3pPr marL="1230313" indent="-228600">
                        <a:spcBef>
                          <a:spcPct val="20000"/>
                        </a:spcBef>
                        <a:defRPr sz="2000">
                          <a:solidFill>
                            <a:schemeClr val="tx1"/>
                          </a:solidFill>
                          <a:latin typeface="Times New Roman" panose="02020603050405020304" pitchFamily="18" charset="0"/>
                        </a:defRPr>
                      </a:lvl3pPr>
                      <a:lvl4pPr marL="1638300" indent="-228600">
                        <a:spcBef>
                          <a:spcPct val="20000"/>
                        </a:spcBef>
                        <a:defRPr sz="1600">
                          <a:solidFill>
                            <a:schemeClr val="tx1"/>
                          </a:solidFill>
                          <a:latin typeface="Times New Roman" panose="02020603050405020304" pitchFamily="18" charset="0"/>
                        </a:defRPr>
                      </a:lvl4pPr>
                      <a:lvl5pPr>
                        <a:spcBef>
                          <a:spcPct val="20000"/>
                        </a:spcBef>
                        <a:defRPr sz="1400">
                          <a:solidFill>
                            <a:schemeClr val="tx1"/>
                          </a:solidFill>
                          <a:latin typeface="Times New Roman" panose="02020603050405020304" pitchFamily="18" charset="0"/>
                        </a:defRPr>
                      </a:lvl5pPr>
                      <a:lvl6pPr eaLnBrk="0" fontAlgn="base" hangingPunct="0">
                        <a:spcBef>
                          <a:spcPct val="20000"/>
                        </a:spcBef>
                        <a:spcAft>
                          <a:spcPct val="0"/>
                        </a:spcAft>
                        <a:defRPr sz="1400">
                          <a:solidFill>
                            <a:schemeClr val="tx1"/>
                          </a:solidFill>
                          <a:latin typeface="Times New Roman" panose="02020603050405020304" pitchFamily="18" charset="0"/>
                        </a:defRPr>
                      </a:lvl6pPr>
                      <a:lvl7pPr eaLnBrk="0" fontAlgn="base" hangingPunct="0">
                        <a:spcBef>
                          <a:spcPct val="20000"/>
                        </a:spcBef>
                        <a:spcAft>
                          <a:spcPct val="0"/>
                        </a:spcAft>
                        <a:defRPr sz="1400">
                          <a:solidFill>
                            <a:schemeClr val="tx1"/>
                          </a:solidFill>
                          <a:latin typeface="Times New Roman" panose="02020603050405020304" pitchFamily="18" charset="0"/>
                        </a:defRPr>
                      </a:lvl7pPr>
                      <a:lvl8pPr eaLnBrk="0" fontAlgn="base" hangingPunct="0">
                        <a:spcBef>
                          <a:spcPct val="20000"/>
                        </a:spcBef>
                        <a:spcAft>
                          <a:spcPct val="0"/>
                        </a:spcAft>
                        <a:defRPr sz="1400">
                          <a:solidFill>
                            <a:schemeClr val="tx1"/>
                          </a:solidFill>
                          <a:latin typeface="Times New Roman" panose="02020603050405020304" pitchFamily="18" charset="0"/>
                        </a:defRPr>
                      </a:lvl8pPr>
                      <a:lvl9pPr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Price</a:t>
                      </a:r>
                      <a:endParaRPr kumimoji="0" lang="el-GR" altLang="en-US" sz="2400" b="0" i="0" u="none" strike="noStrike" cap="none" normalizeH="0" baseline="0" dirty="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a:spcBef>
                          <a:spcPct val="20000"/>
                        </a:spcBef>
                        <a:defRPr sz="2800">
                          <a:solidFill>
                            <a:schemeClr val="tx1"/>
                          </a:solidFill>
                          <a:latin typeface="Times New Roman" panose="02020603050405020304" pitchFamily="18" charset="0"/>
                        </a:defRPr>
                      </a:lvl1pPr>
                      <a:lvl2pPr marL="822325" indent="-285750">
                        <a:spcBef>
                          <a:spcPct val="20000"/>
                        </a:spcBef>
                        <a:defRPr sz="2400">
                          <a:solidFill>
                            <a:schemeClr val="tx1"/>
                          </a:solidFill>
                          <a:latin typeface="Times New Roman" panose="02020603050405020304" pitchFamily="18" charset="0"/>
                        </a:defRPr>
                      </a:lvl2pPr>
                      <a:lvl3pPr marL="1230313" indent="-228600">
                        <a:spcBef>
                          <a:spcPct val="20000"/>
                        </a:spcBef>
                        <a:defRPr sz="2000">
                          <a:solidFill>
                            <a:schemeClr val="tx1"/>
                          </a:solidFill>
                          <a:latin typeface="Times New Roman" panose="02020603050405020304" pitchFamily="18" charset="0"/>
                        </a:defRPr>
                      </a:lvl3pPr>
                      <a:lvl4pPr marL="1638300" indent="-228600">
                        <a:spcBef>
                          <a:spcPct val="20000"/>
                        </a:spcBef>
                        <a:defRPr sz="1600">
                          <a:solidFill>
                            <a:schemeClr val="tx1"/>
                          </a:solidFill>
                          <a:latin typeface="Times New Roman" panose="02020603050405020304" pitchFamily="18" charset="0"/>
                        </a:defRPr>
                      </a:lvl4pPr>
                      <a:lvl5pPr>
                        <a:spcBef>
                          <a:spcPct val="20000"/>
                        </a:spcBef>
                        <a:defRPr sz="1400">
                          <a:solidFill>
                            <a:schemeClr val="tx1"/>
                          </a:solidFill>
                          <a:latin typeface="Times New Roman" panose="02020603050405020304" pitchFamily="18" charset="0"/>
                        </a:defRPr>
                      </a:lvl5pPr>
                      <a:lvl6pPr eaLnBrk="0" fontAlgn="base" hangingPunct="0">
                        <a:spcBef>
                          <a:spcPct val="20000"/>
                        </a:spcBef>
                        <a:spcAft>
                          <a:spcPct val="0"/>
                        </a:spcAft>
                        <a:defRPr sz="1400">
                          <a:solidFill>
                            <a:schemeClr val="tx1"/>
                          </a:solidFill>
                          <a:latin typeface="Times New Roman" panose="02020603050405020304" pitchFamily="18" charset="0"/>
                        </a:defRPr>
                      </a:lvl6pPr>
                      <a:lvl7pPr eaLnBrk="0" fontAlgn="base" hangingPunct="0">
                        <a:spcBef>
                          <a:spcPct val="20000"/>
                        </a:spcBef>
                        <a:spcAft>
                          <a:spcPct val="0"/>
                        </a:spcAft>
                        <a:defRPr sz="1400">
                          <a:solidFill>
                            <a:schemeClr val="tx1"/>
                          </a:solidFill>
                          <a:latin typeface="Times New Roman" panose="02020603050405020304" pitchFamily="18" charset="0"/>
                        </a:defRPr>
                      </a:lvl7pPr>
                      <a:lvl8pPr eaLnBrk="0" fontAlgn="base" hangingPunct="0">
                        <a:spcBef>
                          <a:spcPct val="20000"/>
                        </a:spcBef>
                        <a:spcAft>
                          <a:spcPct val="0"/>
                        </a:spcAft>
                        <a:defRPr sz="1400">
                          <a:solidFill>
                            <a:schemeClr val="tx1"/>
                          </a:solidFill>
                          <a:latin typeface="Times New Roman" panose="02020603050405020304" pitchFamily="18" charset="0"/>
                        </a:defRPr>
                      </a:lvl8pPr>
                      <a:lvl9pPr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Arial" panose="020B0604020202020204" pitchFamily="34" charset="0"/>
                          <a:ea typeface="Arial Unicode MS" panose="020B0604020202020204" pitchFamily="34" charset="-128"/>
                          <a:cs typeface="Arial Unicode MS" panose="020B0604020202020204" pitchFamily="34" charset="-128"/>
                        </a:rPr>
                        <a:t>Quantity</a:t>
                      </a:r>
                      <a:endParaRPr kumimoji="0" lang="el-GR" altLang="en-US" sz="2400" b="0" i="0" u="none" strike="noStrike" cap="none" normalizeH="0" baseline="0" dirty="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0"/>
                  </a:ext>
                </a:extLst>
              </a:tr>
              <a:tr h="2936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1"/>
                  </a:ext>
                </a:extLst>
              </a:tr>
              <a:tr h="2936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0,50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2"/>
                  </a:ext>
                </a:extLst>
              </a:tr>
              <a:tr h="2936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1,00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1</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3"/>
                  </a:ext>
                </a:extLst>
              </a:tr>
              <a:tr h="292100">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1,50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2</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4"/>
                  </a:ext>
                </a:extLst>
              </a:tr>
              <a:tr h="2936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2,00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3</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5"/>
                  </a:ext>
                </a:extLst>
              </a:tr>
              <a:tr h="2936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2,50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4</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6"/>
                  </a:ext>
                </a:extLst>
              </a:tr>
              <a:tr h="2936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l-GR" altLang="en-US" sz="1200" b="0" i="0" u="none" strike="noStrike" cap="none" normalizeH="0" baseline="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3,00</a:t>
                      </a:r>
                      <a:endParaRPr kumimoji="0" lang="el-GR" altLang="en-US" sz="2400" b="0" i="0" u="none" strike="noStrike" cap="none" normalizeH="0" baseline="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sz="1600">
                          <a:solidFill>
                            <a:schemeClr val="tx1"/>
                          </a:solidFill>
                          <a:latin typeface="Times New Roman" panose="02020603050405020304" pitchFamily="18" charset="0"/>
                        </a:defRPr>
                      </a:lvl4pPr>
                      <a:lvl5pPr marL="2057400" indent="-228600">
                        <a:spcBef>
                          <a:spcPct val="20000"/>
                        </a:spcBef>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Arial Unicode MS" panose="020B0604020202020204" pitchFamily="34" charset="-128"/>
                          <a:ea typeface="Arial Unicode MS" panose="020B0604020202020204" pitchFamily="34" charset="-128"/>
                          <a:cs typeface="Arial Unicode MS" panose="020B0604020202020204" pitchFamily="34" charset="-128"/>
                        </a:rPr>
                        <a:t>5</a:t>
                      </a:r>
                      <a:endParaRPr kumimoji="0" lang="el-GR" altLang="en-US" sz="2400" b="0" i="0" u="none" strike="noStrike" cap="none" normalizeH="0" baseline="0" dirty="0">
                        <a:ln>
                          <a:noFill/>
                        </a:ln>
                        <a:solidFill>
                          <a:schemeClr val="bg1"/>
                        </a:solidFill>
                        <a:effectLst/>
                        <a:latin typeface="Times New Roman" panose="02020603050405020304" pitchFamily="18"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7"/>
                  </a:ext>
                </a:extLst>
              </a:tr>
            </a:tbl>
          </a:graphicData>
        </a:graphic>
      </p:graphicFrame>
      <p:sp>
        <p:nvSpPr>
          <p:cNvPr id="10245" name="Rectangle 15">
            <a:extLst>
              <a:ext uri="{FF2B5EF4-FFF2-40B4-BE49-F238E27FC236}">
                <a16:creationId xmlns:a16="http://schemas.microsoft.com/office/drawing/2014/main" id="{2345F973-EFAD-43B4-87A7-D4F41C387D17}"/>
              </a:ext>
            </a:extLst>
          </p:cNvPr>
          <p:cNvSpPr>
            <a:spLocks noChangeArrowheads="1"/>
          </p:cNvSpPr>
          <p:nvPr/>
        </p:nvSpPr>
        <p:spPr bwMode="auto">
          <a:xfrm>
            <a:off x="3733800" y="1266825"/>
            <a:ext cx="5995988" cy="4476750"/>
          </a:xfrm>
          <a:prstGeom prst="rect">
            <a:avLst/>
          </a:prstGeom>
          <a:solidFill>
            <a:srgbClr val="E6E9EF"/>
          </a:solidFill>
          <a:ln w="19050">
            <a:solidFill>
              <a:srgbClr val="E6E9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pic>
        <p:nvPicPr>
          <p:cNvPr id="10246" name="Picture 99">
            <a:extLst>
              <a:ext uri="{FF2B5EF4-FFF2-40B4-BE49-F238E27FC236}">
                <a16:creationId xmlns:a16="http://schemas.microsoft.com/office/drawing/2014/main" id="{8C3EF76E-3CF1-4B1B-8BE9-C232F322B28D}"/>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505200" y="1190625"/>
            <a:ext cx="6084888" cy="44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97">
            <a:extLst>
              <a:ext uri="{FF2B5EF4-FFF2-40B4-BE49-F238E27FC236}">
                <a16:creationId xmlns:a16="http://schemas.microsoft.com/office/drawing/2014/main" id="{FD4B0A26-AFB7-4EBF-8A63-01D0E65EC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67474" b="46863"/>
          <a:stretch>
            <a:fillRect/>
          </a:stretch>
        </p:blipFill>
        <p:spPr bwMode="auto">
          <a:xfrm>
            <a:off x="6629400" y="990601"/>
            <a:ext cx="3429000" cy="270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8" name="Text Box 100">
            <a:extLst>
              <a:ext uri="{FF2B5EF4-FFF2-40B4-BE49-F238E27FC236}">
                <a16:creationId xmlns:a16="http://schemas.microsoft.com/office/drawing/2014/main" id="{6262AAC8-C385-4943-881E-5996C2151180}"/>
              </a:ext>
            </a:extLst>
          </p:cNvPr>
          <p:cNvSpPr txBox="1">
            <a:spLocks noChangeArrowheads="1"/>
          </p:cNvSpPr>
          <p:nvPr/>
        </p:nvSpPr>
        <p:spPr bwMode="auto">
          <a:xfrm>
            <a:off x="3124200" y="1219200"/>
            <a:ext cx="1752600" cy="63094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a:spcBef>
                <a:spcPct val="50000"/>
              </a:spcBef>
              <a:buFontTx/>
              <a:buNone/>
            </a:pPr>
            <a:r>
              <a:rPr lang="en-US" altLang="en-US" sz="1400" b="1" dirty="0">
                <a:latin typeface="Arial" panose="020B0604020202020204" pitchFamily="34" charset="0"/>
              </a:rPr>
              <a:t>Price</a:t>
            </a:r>
          </a:p>
          <a:p>
            <a:pPr algn="r">
              <a:spcBef>
                <a:spcPct val="50000"/>
              </a:spcBef>
              <a:buFontTx/>
              <a:buNone/>
            </a:pPr>
            <a:endParaRPr lang="el-GR" altLang="en-US" sz="1400" b="1" dirty="0">
              <a:latin typeface="Arial" panose="020B0604020202020204" pitchFamily="34" charset="0"/>
            </a:endParaRPr>
          </a:p>
        </p:txBody>
      </p:sp>
      <p:sp>
        <p:nvSpPr>
          <p:cNvPr id="10249" name="Text Box 101">
            <a:extLst>
              <a:ext uri="{FF2B5EF4-FFF2-40B4-BE49-F238E27FC236}">
                <a16:creationId xmlns:a16="http://schemas.microsoft.com/office/drawing/2014/main" id="{25B802D1-9F15-4F5A-B113-31C681D90A86}"/>
              </a:ext>
            </a:extLst>
          </p:cNvPr>
          <p:cNvSpPr txBox="1">
            <a:spLocks noChangeArrowheads="1"/>
          </p:cNvSpPr>
          <p:nvPr/>
        </p:nvSpPr>
        <p:spPr bwMode="auto">
          <a:xfrm>
            <a:off x="3276600" y="2362201"/>
            <a:ext cx="1143000" cy="846386"/>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50000"/>
              </a:spcBef>
              <a:buFontTx/>
              <a:buNone/>
            </a:pPr>
            <a:r>
              <a:rPr lang="en-US" altLang="en-US" sz="1400" b="1" dirty="0">
                <a:latin typeface="Arial" panose="020B0604020202020204" pitchFamily="34" charset="0"/>
              </a:rPr>
              <a:t>A price increase…</a:t>
            </a:r>
          </a:p>
          <a:p>
            <a:pPr>
              <a:spcBef>
                <a:spcPct val="50000"/>
              </a:spcBef>
              <a:buFontTx/>
              <a:buNone/>
            </a:pPr>
            <a:endParaRPr lang="el-GR" altLang="en-US" sz="1400" b="1" dirty="0">
              <a:solidFill>
                <a:schemeClr val="bg1"/>
              </a:solidFill>
              <a:latin typeface="Arial" panose="020B0604020202020204" pitchFamily="34" charset="0"/>
            </a:endParaRPr>
          </a:p>
        </p:txBody>
      </p:sp>
      <p:sp>
        <p:nvSpPr>
          <p:cNvPr id="10251" name="Text Box 102">
            <a:extLst>
              <a:ext uri="{FF2B5EF4-FFF2-40B4-BE49-F238E27FC236}">
                <a16:creationId xmlns:a16="http://schemas.microsoft.com/office/drawing/2014/main" id="{2C076312-7DCE-4BF4-86B6-1743AB205C74}"/>
              </a:ext>
            </a:extLst>
          </p:cNvPr>
          <p:cNvSpPr txBox="1">
            <a:spLocks noChangeArrowheads="1"/>
          </p:cNvSpPr>
          <p:nvPr/>
        </p:nvSpPr>
        <p:spPr bwMode="auto">
          <a:xfrm>
            <a:off x="4953000" y="5334000"/>
            <a:ext cx="3581400" cy="307777"/>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50000"/>
              </a:spcBef>
              <a:buFontTx/>
              <a:buNone/>
            </a:pPr>
            <a:r>
              <a:rPr lang="en-US" altLang="en-US" sz="1400" b="1" dirty="0">
                <a:latin typeface="Arial" panose="020B0604020202020204" pitchFamily="34" charset="0"/>
              </a:rPr>
              <a:t>…increases the quantity supplied</a:t>
            </a:r>
            <a:endParaRPr lang="el-GR" altLang="en-US" sz="1400" b="1" dirty="0">
              <a:latin typeface="Arial" panose="020B0604020202020204" pitchFamily="34" charset="0"/>
            </a:endParaRPr>
          </a:p>
        </p:txBody>
      </p:sp>
      <p:sp>
        <p:nvSpPr>
          <p:cNvPr id="10252" name="Text Box 103">
            <a:extLst>
              <a:ext uri="{FF2B5EF4-FFF2-40B4-BE49-F238E27FC236}">
                <a16:creationId xmlns:a16="http://schemas.microsoft.com/office/drawing/2014/main" id="{37EC0DF1-3224-4155-AED3-078BE864B6D1}"/>
              </a:ext>
            </a:extLst>
          </p:cNvPr>
          <p:cNvSpPr txBox="1">
            <a:spLocks noChangeArrowheads="1"/>
          </p:cNvSpPr>
          <p:nvPr/>
        </p:nvSpPr>
        <p:spPr bwMode="auto">
          <a:xfrm>
            <a:off x="8299938" y="4876800"/>
            <a:ext cx="2063262" cy="63094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a:spcBef>
                <a:spcPct val="50000"/>
              </a:spcBef>
              <a:buFontTx/>
              <a:buNone/>
            </a:pPr>
            <a:r>
              <a:rPr lang="en-US" altLang="en-US" sz="1400" b="1" dirty="0">
                <a:latin typeface="Arial" panose="020B0604020202020204" pitchFamily="34" charset="0"/>
              </a:rPr>
              <a:t>quantity</a:t>
            </a:r>
          </a:p>
          <a:p>
            <a:pPr algn="r">
              <a:spcBef>
                <a:spcPct val="50000"/>
              </a:spcBef>
              <a:buFontTx/>
              <a:buNone/>
            </a:pPr>
            <a:endParaRPr lang="el-GR" altLang="en-US" sz="1400" b="1" dirty="0">
              <a:latin typeface="Arial" panose="020B0604020202020204" pitchFamily="34" charset="0"/>
            </a:endParaRPr>
          </a:p>
        </p:txBody>
      </p:sp>
    </p:spTree>
    <p:extLst>
      <p:ext uri="{BB962C8B-B14F-4D97-AF65-F5344CB8AC3E}">
        <p14:creationId xmlns:p14="http://schemas.microsoft.com/office/powerpoint/2010/main" val="382256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F9B5-794A-4319-9AAC-229F9F82100A}"/>
              </a:ext>
            </a:extLst>
          </p:cNvPr>
          <p:cNvSpPr>
            <a:spLocks noGrp="1"/>
          </p:cNvSpPr>
          <p:nvPr>
            <p:ph type="title"/>
          </p:nvPr>
        </p:nvSpPr>
        <p:spPr>
          <a:xfrm>
            <a:off x="2786047" y="609600"/>
            <a:ext cx="6487955" cy="1320800"/>
          </a:xfrm>
        </p:spPr>
        <p:txBody>
          <a:bodyPr>
            <a:normAutofit/>
          </a:bodyPr>
          <a:lstStyle/>
          <a:p>
            <a:r>
              <a:rPr lang="en-US" dirty="0"/>
              <a:t>Definitions</a:t>
            </a:r>
            <a:endParaRPr lang="en-US"/>
          </a:p>
        </p:txBody>
      </p:sp>
      <p:pic>
        <p:nvPicPr>
          <p:cNvPr id="68" name="Picture 67" descr="Graph">
            <a:extLst>
              <a:ext uri="{FF2B5EF4-FFF2-40B4-BE49-F238E27FC236}">
                <a16:creationId xmlns:a16="http://schemas.microsoft.com/office/drawing/2014/main" id="{FF7FE1D4-426D-ADCF-9564-BABCE6086F03}"/>
              </a:ext>
            </a:extLst>
          </p:cNvPr>
          <p:cNvPicPr>
            <a:picLocks noChangeAspect="1"/>
          </p:cNvPicPr>
          <p:nvPr/>
        </p:nvPicPr>
        <p:blipFill rotWithShape="1">
          <a:blip r:embed="rId2">
            <a:duotone>
              <a:prstClr val="black"/>
              <a:schemeClr val="tx2">
                <a:tint val="45000"/>
                <a:satMod val="400000"/>
              </a:schemeClr>
            </a:duotone>
          </a:blip>
          <a:srcRect l="31942" r="43207"/>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72" name="Isosceles Triangle 71">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Content Placeholder 2">
            <a:extLst>
              <a:ext uri="{FF2B5EF4-FFF2-40B4-BE49-F238E27FC236}">
                <a16:creationId xmlns:a16="http://schemas.microsoft.com/office/drawing/2014/main" id="{F3737DA5-9F97-492D-A260-AB73E825B6B6}"/>
              </a:ext>
            </a:extLst>
          </p:cNvPr>
          <p:cNvSpPr>
            <a:spLocks noGrp="1"/>
          </p:cNvSpPr>
          <p:nvPr>
            <p:ph idx="1"/>
          </p:nvPr>
        </p:nvSpPr>
        <p:spPr>
          <a:xfrm>
            <a:off x="2786047" y="2160589"/>
            <a:ext cx="6487955" cy="3880773"/>
          </a:xfrm>
        </p:spPr>
        <p:txBody>
          <a:bodyPr>
            <a:normAutofit/>
          </a:bodyPr>
          <a:lstStyle/>
          <a:p>
            <a:pPr eaLnBrk="1" hangingPunct="1"/>
            <a:endParaRPr lang="en-US" altLang="en-US" dirty="0"/>
          </a:p>
          <a:p>
            <a:pPr marL="0" indent="0" eaLnBrk="1" hangingPunct="1">
              <a:buNone/>
            </a:pPr>
            <a:r>
              <a:rPr lang="en-US" altLang="en-US" b="1" dirty="0">
                <a:latin typeface="Arial" panose="020B0604020202020204" pitchFamily="34" charset="0"/>
                <a:cs typeface="Arial" panose="020B0604020202020204" pitchFamily="34" charset="0"/>
              </a:rPr>
              <a:t>Economy – “</a:t>
            </a:r>
            <a:r>
              <a:rPr lang="en-US" altLang="en-US" b="1" dirty="0" err="1">
                <a:latin typeface="Arial" panose="020B0604020202020204" pitchFamily="34" charset="0"/>
                <a:cs typeface="Arial" panose="020B0604020202020204" pitchFamily="34" charset="0"/>
              </a:rPr>
              <a:t>oikonomos</a:t>
            </a:r>
            <a:r>
              <a:rPr lang="en-US" altLang="en-US" b="1" dirty="0">
                <a:latin typeface="Arial" panose="020B0604020202020204" pitchFamily="34" charset="0"/>
                <a:cs typeface="Arial" panose="020B0604020202020204" pitchFamily="34" charset="0"/>
              </a:rPr>
              <a:t>” (Greek)</a:t>
            </a:r>
          </a:p>
          <a:p>
            <a:pPr lvl="1" eaLnBrk="1" hangingPunct="1"/>
            <a:r>
              <a:rPr lang="en-US" altLang="en-US" b="1">
                <a:latin typeface="Arial" panose="020B0604020202020204" pitchFamily="34" charset="0"/>
                <a:cs typeface="Arial" panose="020B0604020202020204" pitchFamily="34" charset="0"/>
              </a:rPr>
              <a:t>To manage-rule a household (oikos)</a:t>
            </a:r>
          </a:p>
          <a:p>
            <a:pPr marL="457200" lvl="1" indent="0" eaLnBrk="1" hangingPunct="1">
              <a:buNone/>
            </a:pPr>
            <a:endParaRPr lang="en-US" altLang="en-US" b="1">
              <a:latin typeface="Arial" panose="020B0604020202020204" pitchFamily="34" charset="0"/>
              <a:cs typeface="Arial" panose="020B0604020202020204" pitchFamily="34" charset="0"/>
            </a:endParaRPr>
          </a:p>
          <a:p>
            <a:pPr marL="0" indent="0" eaLnBrk="1" hangingPunct="1">
              <a:buNone/>
            </a:pPr>
            <a:r>
              <a:rPr lang="en-US" altLang="en-US" b="1" dirty="0">
                <a:latin typeface="Arial" panose="020B0604020202020204" pitchFamily="34" charset="0"/>
                <a:cs typeface="Arial" panose="020B0604020202020204" pitchFamily="34" charset="0"/>
              </a:rPr>
              <a:t>Households and Society - many decisions</a:t>
            </a:r>
          </a:p>
          <a:p>
            <a:pPr lvl="1" eaLnBrk="1" hangingPunct="1"/>
            <a:r>
              <a:rPr lang="en-US" altLang="en-US" b="1">
                <a:latin typeface="Arial" panose="020B0604020202020204" pitchFamily="34" charset="0"/>
                <a:cs typeface="Arial" panose="020B0604020202020204" pitchFamily="34" charset="0"/>
              </a:rPr>
              <a:t>Allocate scarce resources (political decision)</a:t>
            </a:r>
          </a:p>
          <a:p>
            <a:pPr lvl="1" eaLnBrk="1" hangingPunct="1"/>
            <a:r>
              <a:rPr lang="en-US" altLang="en-US" b="1">
                <a:latin typeface="Arial" panose="020B0604020202020204" pitchFamily="34" charset="0"/>
                <a:cs typeface="Arial" panose="020B0604020202020204" pitchFamily="34" charset="0"/>
              </a:rPr>
              <a:t>Maximize output (technical decision)</a:t>
            </a:r>
          </a:p>
          <a:p>
            <a:pPr lvl="1" eaLnBrk="1" hangingPunct="1"/>
            <a:r>
              <a:rPr lang="en-US" altLang="en-US" b="1">
                <a:latin typeface="Arial" panose="020B0604020202020204" pitchFamily="34" charset="0"/>
                <a:cs typeface="Arial" panose="020B0604020202020204" pitchFamily="34" charset="0"/>
              </a:rPr>
              <a:t>Allocate output (political decision)</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118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F7C1E8D9-A53C-4F10-9ADE-FC9DEFFD2B6D}"/>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r="1688"/>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a:extLst>
              <a:ext uri="{FF2B5EF4-FFF2-40B4-BE49-F238E27FC236}">
                <a16:creationId xmlns:a16="http://schemas.microsoft.com/office/drawing/2014/main" id="{45DCC42B-8376-4387-8497-C022B1DB358A}"/>
              </a:ext>
            </a:extLst>
          </p:cNvPr>
          <p:cNvSpPr>
            <a:spLocks noGrp="1" noChangeArrowheads="1"/>
          </p:cNvSpPr>
          <p:nvPr>
            <p:ph type="title"/>
          </p:nvPr>
        </p:nvSpPr>
        <p:spPr>
          <a:xfrm>
            <a:off x="2133600" y="50799"/>
            <a:ext cx="8229600" cy="1273175"/>
          </a:xfrm>
        </p:spPr>
        <p:txBody>
          <a:bodyPr/>
          <a:lstStyle/>
          <a:p>
            <a:pPr algn="l">
              <a:lnSpc>
                <a:spcPct val="80000"/>
              </a:lnSpc>
            </a:pPr>
            <a:r>
              <a:rPr lang="en-US" altLang="en-US" sz="2400" dirty="0">
                <a:solidFill>
                  <a:schemeClr val="bg1"/>
                </a:solidFill>
              </a:rPr>
              <a:t>Market equilibrium</a:t>
            </a:r>
          </a:p>
        </p:txBody>
      </p:sp>
      <p:sp>
        <p:nvSpPr>
          <p:cNvPr id="14341" name="Rectangle 5">
            <a:extLst>
              <a:ext uri="{FF2B5EF4-FFF2-40B4-BE49-F238E27FC236}">
                <a16:creationId xmlns:a16="http://schemas.microsoft.com/office/drawing/2014/main" id="{014540C0-C2D3-41C8-BF76-E4DAC09C8B3F}"/>
              </a:ext>
            </a:extLst>
          </p:cNvPr>
          <p:cNvSpPr>
            <a:spLocks noChangeArrowheads="1"/>
          </p:cNvSpPr>
          <p:nvPr/>
        </p:nvSpPr>
        <p:spPr bwMode="auto">
          <a:xfrm>
            <a:off x="3646489" y="1917700"/>
            <a:ext cx="5221287" cy="3703638"/>
          </a:xfrm>
          <a:prstGeom prst="rect">
            <a:avLst/>
          </a:prstGeom>
          <a:solidFill>
            <a:srgbClr val="F3F6F9"/>
          </a:solidFill>
          <a:ln w="233363">
            <a:solidFill>
              <a:srgbClr val="F3F6F9"/>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42" name="Rectangle 6">
            <a:extLst>
              <a:ext uri="{FF2B5EF4-FFF2-40B4-BE49-F238E27FC236}">
                <a16:creationId xmlns:a16="http://schemas.microsoft.com/office/drawing/2014/main" id="{62D9DD99-D0CD-43CB-B52C-EEB037B59DD3}"/>
              </a:ext>
            </a:extLst>
          </p:cNvPr>
          <p:cNvSpPr>
            <a:spLocks noChangeArrowheads="1"/>
          </p:cNvSpPr>
          <p:nvPr/>
        </p:nvSpPr>
        <p:spPr bwMode="auto">
          <a:xfrm>
            <a:off x="3646489" y="1917700"/>
            <a:ext cx="5221287" cy="3703638"/>
          </a:xfrm>
          <a:prstGeom prst="rect">
            <a:avLst/>
          </a:prstGeom>
          <a:solidFill>
            <a:srgbClr val="F2F4F8"/>
          </a:solidFill>
          <a:ln w="212725">
            <a:solidFill>
              <a:srgbClr val="F2F4F8"/>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43" name="Rectangle 7">
            <a:extLst>
              <a:ext uri="{FF2B5EF4-FFF2-40B4-BE49-F238E27FC236}">
                <a16:creationId xmlns:a16="http://schemas.microsoft.com/office/drawing/2014/main" id="{12FD5CBF-0F32-4746-8B24-37B0AD87F7A2}"/>
              </a:ext>
            </a:extLst>
          </p:cNvPr>
          <p:cNvSpPr>
            <a:spLocks noChangeArrowheads="1"/>
          </p:cNvSpPr>
          <p:nvPr/>
        </p:nvSpPr>
        <p:spPr bwMode="auto">
          <a:xfrm>
            <a:off x="3646489" y="1917700"/>
            <a:ext cx="5221287" cy="3703638"/>
          </a:xfrm>
          <a:prstGeom prst="rect">
            <a:avLst/>
          </a:prstGeom>
          <a:solidFill>
            <a:srgbClr val="F1F4F7"/>
          </a:solidFill>
          <a:ln w="190500">
            <a:solidFill>
              <a:srgbClr val="F1F4F7"/>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44" name="Rectangle 8">
            <a:extLst>
              <a:ext uri="{FF2B5EF4-FFF2-40B4-BE49-F238E27FC236}">
                <a16:creationId xmlns:a16="http://schemas.microsoft.com/office/drawing/2014/main" id="{E9A75610-F91A-477D-B734-969C7534FA11}"/>
              </a:ext>
            </a:extLst>
          </p:cNvPr>
          <p:cNvSpPr>
            <a:spLocks noChangeArrowheads="1"/>
          </p:cNvSpPr>
          <p:nvPr/>
        </p:nvSpPr>
        <p:spPr bwMode="auto">
          <a:xfrm>
            <a:off x="3646489" y="1917700"/>
            <a:ext cx="5221287" cy="3703638"/>
          </a:xfrm>
          <a:prstGeom prst="rect">
            <a:avLst/>
          </a:prstGeom>
          <a:solidFill>
            <a:srgbClr val="F0F2F5"/>
          </a:solidFill>
          <a:ln w="169863">
            <a:solidFill>
              <a:srgbClr val="F0F2F5"/>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45" name="Rectangle 9">
            <a:extLst>
              <a:ext uri="{FF2B5EF4-FFF2-40B4-BE49-F238E27FC236}">
                <a16:creationId xmlns:a16="http://schemas.microsoft.com/office/drawing/2014/main" id="{7235B66C-6626-4AEA-A5A3-D4164B3DDBF8}"/>
              </a:ext>
            </a:extLst>
          </p:cNvPr>
          <p:cNvSpPr>
            <a:spLocks noChangeArrowheads="1"/>
          </p:cNvSpPr>
          <p:nvPr/>
        </p:nvSpPr>
        <p:spPr bwMode="auto">
          <a:xfrm>
            <a:off x="3646489" y="1917700"/>
            <a:ext cx="5221287" cy="3703638"/>
          </a:xfrm>
          <a:prstGeom prst="rect">
            <a:avLst/>
          </a:prstGeom>
          <a:solidFill>
            <a:srgbClr val="EEF1F4"/>
          </a:solidFill>
          <a:ln w="149225">
            <a:solidFill>
              <a:srgbClr val="EEF1F4"/>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46" name="Rectangle 10">
            <a:extLst>
              <a:ext uri="{FF2B5EF4-FFF2-40B4-BE49-F238E27FC236}">
                <a16:creationId xmlns:a16="http://schemas.microsoft.com/office/drawing/2014/main" id="{2A088848-0DBC-450F-9403-39A5883983B7}"/>
              </a:ext>
            </a:extLst>
          </p:cNvPr>
          <p:cNvSpPr>
            <a:spLocks noChangeArrowheads="1"/>
          </p:cNvSpPr>
          <p:nvPr/>
        </p:nvSpPr>
        <p:spPr bwMode="auto">
          <a:xfrm>
            <a:off x="3646489" y="1917700"/>
            <a:ext cx="5221287" cy="3703638"/>
          </a:xfrm>
          <a:prstGeom prst="rect">
            <a:avLst/>
          </a:prstGeom>
          <a:solidFill>
            <a:srgbClr val="EDEFF3"/>
          </a:solidFill>
          <a:ln w="127000">
            <a:solidFill>
              <a:srgbClr val="EDEFF3"/>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47" name="Rectangle 11">
            <a:extLst>
              <a:ext uri="{FF2B5EF4-FFF2-40B4-BE49-F238E27FC236}">
                <a16:creationId xmlns:a16="http://schemas.microsoft.com/office/drawing/2014/main" id="{D53E78FE-5EDC-41F9-ABE1-8AE3E6FE5FB3}"/>
              </a:ext>
            </a:extLst>
          </p:cNvPr>
          <p:cNvSpPr>
            <a:spLocks noChangeArrowheads="1"/>
          </p:cNvSpPr>
          <p:nvPr/>
        </p:nvSpPr>
        <p:spPr bwMode="auto">
          <a:xfrm>
            <a:off x="3646489" y="1917700"/>
            <a:ext cx="5221287" cy="3703638"/>
          </a:xfrm>
          <a:prstGeom prst="rect">
            <a:avLst/>
          </a:prstGeom>
          <a:solidFill>
            <a:srgbClr val="EBEEF2"/>
          </a:solidFill>
          <a:ln w="106363">
            <a:solidFill>
              <a:srgbClr val="EBEEF2"/>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48" name="Rectangle 12">
            <a:extLst>
              <a:ext uri="{FF2B5EF4-FFF2-40B4-BE49-F238E27FC236}">
                <a16:creationId xmlns:a16="http://schemas.microsoft.com/office/drawing/2014/main" id="{6A5DECBD-9EE3-4851-80F0-64F749E60C4F}"/>
              </a:ext>
            </a:extLst>
          </p:cNvPr>
          <p:cNvSpPr>
            <a:spLocks noChangeArrowheads="1"/>
          </p:cNvSpPr>
          <p:nvPr/>
        </p:nvSpPr>
        <p:spPr bwMode="auto">
          <a:xfrm>
            <a:off x="3646489" y="1917700"/>
            <a:ext cx="5221287" cy="3703638"/>
          </a:xfrm>
          <a:prstGeom prst="rect">
            <a:avLst/>
          </a:prstGeom>
          <a:solidFill>
            <a:srgbClr val="EAECF1"/>
          </a:solidFill>
          <a:ln w="84138">
            <a:solidFill>
              <a:srgbClr val="EAECF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49" name="Rectangle 13">
            <a:extLst>
              <a:ext uri="{FF2B5EF4-FFF2-40B4-BE49-F238E27FC236}">
                <a16:creationId xmlns:a16="http://schemas.microsoft.com/office/drawing/2014/main" id="{2A9FA053-11D6-45E5-B003-B520636269A2}"/>
              </a:ext>
            </a:extLst>
          </p:cNvPr>
          <p:cNvSpPr>
            <a:spLocks noChangeArrowheads="1"/>
          </p:cNvSpPr>
          <p:nvPr/>
        </p:nvSpPr>
        <p:spPr bwMode="auto">
          <a:xfrm>
            <a:off x="3646489" y="1917700"/>
            <a:ext cx="5221287" cy="3703638"/>
          </a:xfrm>
          <a:prstGeom prst="rect">
            <a:avLst/>
          </a:prstGeom>
          <a:solidFill>
            <a:srgbClr val="E9EBF0"/>
          </a:solidFill>
          <a:ln w="63500">
            <a:solidFill>
              <a:srgbClr val="E9EBF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50" name="Rectangle 14">
            <a:extLst>
              <a:ext uri="{FF2B5EF4-FFF2-40B4-BE49-F238E27FC236}">
                <a16:creationId xmlns:a16="http://schemas.microsoft.com/office/drawing/2014/main" id="{CE626F55-61F1-4D0B-953B-02DA99C345E7}"/>
              </a:ext>
            </a:extLst>
          </p:cNvPr>
          <p:cNvSpPr>
            <a:spLocks noChangeArrowheads="1"/>
          </p:cNvSpPr>
          <p:nvPr/>
        </p:nvSpPr>
        <p:spPr bwMode="auto">
          <a:xfrm>
            <a:off x="3646489" y="1917700"/>
            <a:ext cx="5221287" cy="3703638"/>
          </a:xfrm>
          <a:prstGeom prst="rect">
            <a:avLst/>
          </a:prstGeom>
          <a:solidFill>
            <a:srgbClr val="E7EAEF"/>
          </a:solidFill>
          <a:ln w="42863">
            <a:solidFill>
              <a:srgbClr val="E7EA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51" name="Rectangle 15">
            <a:extLst>
              <a:ext uri="{FF2B5EF4-FFF2-40B4-BE49-F238E27FC236}">
                <a16:creationId xmlns:a16="http://schemas.microsoft.com/office/drawing/2014/main" id="{24B6A821-BD84-4B11-A3B9-A7E1730FC265}"/>
              </a:ext>
            </a:extLst>
          </p:cNvPr>
          <p:cNvSpPr>
            <a:spLocks noChangeArrowheads="1"/>
          </p:cNvSpPr>
          <p:nvPr/>
        </p:nvSpPr>
        <p:spPr bwMode="auto">
          <a:xfrm>
            <a:off x="3646489" y="1917700"/>
            <a:ext cx="5221287" cy="3703638"/>
          </a:xfrm>
          <a:prstGeom prst="rect">
            <a:avLst/>
          </a:prstGeom>
          <a:solidFill>
            <a:srgbClr val="E6E9EF"/>
          </a:solidFill>
          <a:ln w="20638">
            <a:solidFill>
              <a:srgbClr val="E6E9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52" name="Rectangle 16">
            <a:extLst>
              <a:ext uri="{FF2B5EF4-FFF2-40B4-BE49-F238E27FC236}">
                <a16:creationId xmlns:a16="http://schemas.microsoft.com/office/drawing/2014/main" id="{2BE62471-0B80-4F4E-A2BD-86686E0839A1}"/>
              </a:ext>
            </a:extLst>
          </p:cNvPr>
          <p:cNvSpPr>
            <a:spLocks noChangeArrowheads="1"/>
          </p:cNvSpPr>
          <p:nvPr/>
        </p:nvSpPr>
        <p:spPr bwMode="auto">
          <a:xfrm>
            <a:off x="3562351" y="1836738"/>
            <a:ext cx="5199063" cy="3681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53" name="Freeform 17">
            <a:extLst>
              <a:ext uri="{FF2B5EF4-FFF2-40B4-BE49-F238E27FC236}">
                <a16:creationId xmlns:a16="http://schemas.microsoft.com/office/drawing/2014/main" id="{DE13DF91-F87D-4A34-A436-F114D6B4D738}"/>
              </a:ext>
            </a:extLst>
          </p:cNvPr>
          <p:cNvSpPr>
            <a:spLocks/>
          </p:cNvSpPr>
          <p:nvPr/>
        </p:nvSpPr>
        <p:spPr bwMode="auto">
          <a:xfrm>
            <a:off x="3562351" y="1836738"/>
            <a:ext cx="5199063" cy="3681412"/>
          </a:xfrm>
          <a:custGeom>
            <a:avLst/>
            <a:gdLst>
              <a:gd name="T0" fmla="*/ 0 w 3275"/>
              <a:gd name="T1" fmla="*/ 0 h 2319"/>
              <a:gd name="T2" fmla="*/ 0 w 3275"/>
              <a:gd name="T3" fmla="*/ 2147483646 h 2319"/>
              <a:gd name="T4" fmla="*/ 2147483646 w 3275"/>
              <a:gd name="T5" fmla="*/ 2147483646 h 2319"/>
              <a:gd name="T6" fmla="*/ 0 60000 65536"/>
              <a:gd name="T7" fmla="*/ 0 60000 65536"/>
              <a:gd name="T8" fmla="*/ 0 60000 65536"/>
            </a:gdLst>
            <a:ahLst/>
            <a:cxnLst>
              <a:cxn ang="T6">
                <a:pos x="T0" y="T1"/>
              </a:cxn>
              <a:cxn ang="T7">
                <a:pos x="T2" y="T3"/>
              </a:cxn>
              <a:cxn ang="T8">
                <a:pos x="T4" y="T5"/>
              </a:cxn>
            </a:cxnLst>
            <a:rect l="0" t="0" r="r" b="b"/>
            <a:pathLst>
              <a:path w="3275" h="2319">
                <a:moveTo>
                  <a:pt x="0" y="0"/>
                </a:moveTo>
                <a:lnTo>
                  <a:pt x="0" y="2319"/>
                </a:lnTo>
                <a:lnTo>
                  <a:pt x="3275" y="2319"/>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4" name="Rectangle 21">
            <a:extLst>
              <a:ext uri="{FF2B5EF4-FFF2-40B4-BE49-F238E27FC236}">
                <a16:creationId xmlns:a16="http://schemas.microsoft.com/office/drawing/2014/main" id="{E647606A-AC93-476C-97AB-1D36CBC30232}"/>
              </a:ext>
            </a:extLst>
          </p:cNvPr>
          <p:cNvSpPr>
            <a:spLocks noChangeArrowheads="1"/>
          </p:cNvSpPr>
          <p:nvPr/>
        </p:nvSpPr>
        <p:spPr bwMode="auto">
          <a:xfrm>
            <a:off x="3468688" y="5546725"/>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a:solidFill>
                  <a:srgbClr val="000000"/>
                </a:solidFill>
                <a:latin typeface="Arial" panose="020B0604020202020204" pitchFamily="34" charset="0"/>
              </a:rPr>
              <a:t>0</a:t>
            </a:r>
            <a:endParaRPr lang="en-US" altLang="en-US" sz="2400" b="1"/>
          </a:p>
        </p:txBody>
      </p:sp>
      <p:grpSp>
        <p:nvGrpSpPr>
          <p:cNvPr id="541718" name="Group 22">
            <a:extLst>
              <a:ext uri="{FF2B5EF4-FFF2-40B4-BE49-F238E27FC236}">
                <a16:creationId xmlns:a16="http://schemas.microsoft.com/office/drawing/2014/main" id="{944452CF-14BD-4C74-AEBE-528ADDEE44D8}"/>
              </a:ext>
            </a:extLst>
          </p:cNvPr>
          <p:cNvGrpSpPr>
            <a:grpSpLocks/>
          </p:cNvGrpSpPr>
          <p:nvPr/>
        </p:nvGrpSpPr>
        <p:grpSpPr bwMode="auto">
          <a:xfrm>
            <a:off x="3775076" y="2097089"/>
            <a:ext cx="4570414" cy="2460625"/>
            <a:chOff x="1418" y="1321"/>
            <a:chExt cx="2879" cy="1550"/>
          </a:xfrm>
        </p:grpSpPr>
        <p:sp>
          <p:nvSpPr>
            <p:cNvPr id="14389" name="Line 23">
              <a:extLst>
                <a:ext uri="{FF2B5EF4-FFF2-40B4-BE49-F238E27FC236}">
                  <a16:creationId xmlns:a16="http://schemas.microsoft.com/office/drawing/2014/main" id="{8E0BC9ED-50B0-435E-9F2A-65EEC818834A}"/>
                </a:ext>
              </a:extLst>
            </p:cNvPr>
            <p:cNvSpPr>
              <a:spLocks noChangeShapeType="1"/>
            </p:cNvSpPr>
            <p:nvPr/>
          </p:nvSpPr>
          <p:spPr bwMode="auto">
            <a:xfrm flipH="1">
              <a:off x="1418" y="1543"/>
              <a:ext cx="2566" cy="1328"/>
            </a:xfrm>
            <a:prstGeom prst="line">
              <a:avLst/>
            </a:prstGeom>
            <a:noFill/>
            <a:ln w="63500">
              <a:solidFill>
                <a:srgbClr val="004C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90" name="Rectangle 24">
              <a:extLst>
                <a:ext uri="{FF2B5EF4-FFF2-40B4-BE49-F238E27FC236}">
                  <a16:creationId xmlns:a16="http://schemas.microsoft.com/office/drawing/2014/main" id="{1109630A-2353-445E-AF6F-4F53136D21E1}"/>
                </a:ext>
              </a:extLst>
            </p:cNvPr>
            <p:cNvSpPr>
              <a:spLocks noChangeArrowheads="1"/>
            </p:cNvSpPr>
            <p:nvPr/>
          </p:nvSpPr>
          <p:spPr bwMode="auto">
            <a:xfrm>
              <a:off x="3876" y="1321"/>
              <a:ext cx="42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panose="020B0604020202020204" pitchFamily="34" charset="0"/>
                </a:rPr>
                <a:t>Supply</a:t>
              </a:r>
            </a:p>
          </p:txBody>
        </p:sp>
      </p:grpSp>
      <p:grpSp>
        <p:nvGrpSpPr>
          <p:cNvPr id="541721" name="Group 25">
            <a:extLst>
              <a:ext uri="{FF2B5EF4-FFF2-40B4-BE49-F238E27FC236}">
                <a16:creationId xmlns:a16="http://schemas.microsoft.com/office/drawing/2014/main" id="{0BC192A5-6C49-41B4-991A-121459B05AB3}"/>
              </a:ext>
            </a:extLst>
          </p:cNvPr>
          <p:cNvGrpSpPr>
            <a:grpSpLocks/>
          </p:cNvGrpSpPr>
          <p:nvPr/>
        </p:nvGrpSpPr>
        <p:grpSpPr bwMode="auto">
          <a:xfrm>
            <a:off x="3838575" y="2449513"/>
            <a:ext cx="4762502" cy="2544762"/>
            <a:chOff x="1458" y="1543"/>
            <a:chExt cx="3000" cy="1603"/>
          </a:xfrm>
        </p:grpSpPr>
        <p:sp>
          <p:nvSpPr>
            <p:cNvPr id="14387" name="Line 26">
              <a:extLst>
                <a:ext uri="{FF2B5EF4-FFF2-40B4-BE49-F238E27FC236}">
                  <a16:creationId xmlns:a16="http://schemas.microsoft.com/office/drawing/2014/main" id="{7A7F054F-AB5D-4382-94A2-E8553D2E6AEF}"/>
                </a:ext>
              </a:extLst>
            </p:cNvPr>
            <p:cNvSpPr>
              <a:spLocks noChangeShapeType="1"/>
            </p:cNvSpPr>
            <p:nvPr/>
          </p:nvSpPr>
          <p:spPr bwMode="auto">
            <a:xfrm>
              <a:off x="1458" y="1543"/>
              <a:ext cx="2607" cy="1341"/>
            </a:xfrm>
            <a:prstGeom prst="line">
              <a:avLst/>
            </a:prstGeom>
            <a:noFill/>
            <a:ln w="63500">
              <a:solidFill>
                <a:srgbClr val="004C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8" name="Rectangle 27">
              <a:extLst>
                <a:ext uri="{FF2B5EF4-FFF2-40B4-BE49-F238E27FC236}">
                  <a16:creationId xmlns:a16="http://schemas.microsoft.com/office/drawing/2014/main" id="{8316F905-5586-490A-A9D1-C6316B1190A0}"/>
                </a:ext>
              </a:extLst>
            </p:cNvPr>
            <p:cNvSpPr>
              <a:spLocks noChangeArrowheads="1"/>
            </p:cNvSpPr>
            <p:nvPr/>
          </p:nvSpPr>
          <p:spPr bwMode="auto">
            <a:xfrm>
              <a:off x="3938" y="2981"/>
              <a:ext cx="5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panose="020B0604020202020204" pitchFamily="34" charset="0"/>
                </a:rPr>
                <a:t>Demand</a:t>
              </a:r>
            </a:p>
          </p:txBody>
        </p:sp>
      </p:grpSp>
      <p:grpSp>
        <p:nvGrpSpPr>
          <p:cNvPr id="541725" name="Group 29">
            <a:extLst>
              <a:ext uri="{FF2B5EF4-FFF2-40B4-BE49-F238E27FC236}">
                <a16:creationId xmlns:a16="http://schemas.microsoft.com/office/drawing/2014/main" id="{A120671C-2C47-43A2-97D9-A34FB94D0DAD}"/>
              </a:ext>
            </a:extLst>
          </p:cNvPr>
          <p:cNvGrpSpPr>
            <a:grpSpLocks/>
          </p:cNvGrpSpPr>
          <p:nvPr/>
        </p:nvGrpSpPr>
        <p:grpSpPr bwMode="auto">
          <a:xfrm>
            <a:off x="4262439" y="5826129"/>
            <a:ext cx="1189037" cy="663576"/>
            <a:chOff x="1725" y="3670"/>
            <a:chExt cx="749" cy="418"/>
          </a:xfrm>
        </p:grpSpPr>
        <p:sp>
          <p:nvSpPr>
            <p:cNvPr id="14384" name="Rectangle 30">
              <a:extLst>
                <a:ext uri="{FF2B5EF4-FFF2-40B4-BE49-F238E27FC236}">
                  <a16:creationId xmlns:a16="http://schemas.microsoft.com/office/drawing/2014/main" id="{8EE5203E-0CBF-4854-88C0-3A4D556E4AD4}"/>
                </a:ext>
              </a:extLst>
            </p:cNvPr>
            <p:cNvSpPr>
              <a:spLocks noChangeArrowheads="1"/>
            </p:cNvSpPr>
            <p:nvPr/>
          </p:nvSpPr>
          <p:spPr bwMode="auto">
            <a:xfrm>
              <a:off x="1725" y="3670"/>
              <a:ext cx="749" cy="360"/>
            </a:xfrm>
            <a:prstGeom prst="rect">
              <a:avLst/>
            </a:prstGeom>
            <a:solidFill>
              <a:srgbClr val="E1E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85" name="Rectangle 31">
              <a:extLst>
                <a:ext uri="{FF2B5EF4-FFF2-40B4-BE49-F238E27FC236}">
                  <a16:creationId xmlns:a16="http://schemas.microsoft.com/office/drawing/2014/main" id="{785E8173-F379-4855-88CC-37B5CFA8EC9B}"/>
                </a:ext>
              </a:extLst>
            </p:cNvPr>
            <p:cNvSpPr>
              <a:spLocks noChangeArrowheads="1"/>
            </p:cNvSpPr>
            <p:nvPr/>
          </p:nvSpPr>
          <p:spPr bwMode="auto">
            <a:xfrm>
              <a:off x="1750" y="3682"/>
              <a:ext cx="71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panose="020B0604020202020204" pitchFamily="34" charset="0"/>
                </a:rPr>
                <a:t>Demanded </a:t>
              </a:r>
            </a:p>
            <a:p>
              <a:pPr>
                <a:spcBef>
                  <a:spcPct val="0"/>
                </a:spcBef>
                <a:buFontTx/>
                <a:buNone/>
              </a:pPr>
              <a:r>
                <a:rPr lang="en-US" altLang="en-US" sz="1700" dirty="0">
                  <a:solidFill>
                    <a:srgbClr val="000000"/>
                  </a:solidFill>
                  <a:latin typeface="Arial" panose="020B0604020202020204" pitchFamily="34" charset="0"/>
                </a:rPr>
                <a:t>quantity</a:t>
              </a:r>
            </a:p>
          </p:txBody>
        </p:sp>
        <p:sp>
          <p:nvSpPr>
            <p:cNvPr id="14386" name="Rectangle 32">
              <a:extLst>
                <a:ext uri="{FF2B5EF4-FFF2-40B4-BE49-F238E27FC236}">
                  <a16:creationId xmlns:a16="http://schemas.microsoft.com/office/drawing/2014/main" id="{EB432A56-E848-4DDF-9247-7C96E0FE666A}"/>
                </a:ext>
              </a:extLst>
            </p:cNvPr>
            <p:cNvSpPr>
              <a:spLocks noChangeArrowheads="1"/>
            </p:cNvSpPr>
            <p:nvPr/>
          </p:nvSpPr>
          <p:spPr bwMode="auto">
            <a:xfrm>
              <a:off x="1750" y="3855"/>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sp>
        <p:nvSpPr>
          <p:cNvPr id="14359" name="Rectangle 34">
            <a:extLst>
              <a:ext uri="{FF2B5EF4-FFF2-40B4-BE49-F238E27FC236}">
                <a16:creationId xmlns:a16="http://schemas.microsoft.com/office/drawing/2014/main" id="{B94FC09B-2F94-4F4C-B93F-FD061B61F7EC}"/>
              </a:ext>
            </a:extLst>
          </p:cNvPr>
          <p:cNvSpPr>
            <a:spLocks noChangeArrowheads="1"/>
          </p:cNvSpPr>
          <p:nvPr/>
        </p:nvSpPr>
        <p:spPr bwMode="auto">
          <a:xfrm>
            <a:off x="5967415" y="5826125"/>
            <a:ext cx="944134" cy="571500"/>
          </a:xfrm>
          <a:prstGeom prst="rect">
            <a:avLst/>
          </a:prstGeom>
          <a:solidFill>
            <a:srgbClr val="E1E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60" name="Rectangle 35">
            <a:extLst>
              <a:ext uri="{FF2B5EF4-FFF2-40B4-BE49-F238E27FC236}">
                <a16:creationId xmlns:a16="http://schemas.microsoft.com/office/drawing/2014/main" id="{F84DCAE2-F025-47C9-93BC-738724BCA17A}"/>
              </a:ext>
            </a:extLst>
          </p:cNvPr>
          <p:cNvSpPr>
            <a:spLocks noChangeArrowheads="1"/>
          </p:cNvSpPr>
          <p:nvPr/>
        </p:nvSpPr>
        <p:spPr bwMode="auto">
          <a:xfrm>
            <a:off x="6022976" y="5851525"/>
            <a:ext cx="8715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panose="020B0604020202020204" pitchFamily="34" charset="0"/>
              </a:rPr>
              <a:t>Supplied </a:t>
            </a:r>
          </a:p>
          <a:p>
            <a:pPr>
              <a:spcBef>
                <a:spcPct val="0"/>
              </a:spcBef>
              <a:buFontTx/>
              <a:buNone/>
            </a:pPr>
            <a:r>
              <a:rPr lang="en-US" altLang="en-US" sz="1700" dirty="0">
                <a:solidFill>
                  <a:srgbClr val="000000"/>
                </a:solidFill>
                <a:latin typeface="Arial" panose="020B0604020202020204" pitchFamily="34" charset="0"/>
              </a:rPr>
              <a:t>quantity</a:t>
            </a:r>
          </a:p>
        </p:txBody>
      </p:sp>
      <p:sp>
        <p:nvSpPr>
          <p:cNvPr id="14361" name="Rectangle 36">
            <a:extLst>
              <a:ext uri="{FF2B5EF4-FFF2-40B4-BE49-F238E27FC236}">
                <a16:creationId xmlns:a16="http://schemas.microsoft.com/office/drawing/2014/main" id="{05FB0596-9BD0-4274-BDD7-9DFBE5A507B4}"/>
              </a:ext>
            </a:extLst>
          </p:cNvPr>
          <p:cNvSpPr>
            <a:spLocks noChangeArrowheads="1"/>
          </p:cNvSpPr>
          <p:nvPr/>
        </p:nvSpPr>
        <p:spPr bwMode="auto">
          <a:xfrm>
            <a:off x="6022976" y="6126163"/>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4362" name="Freeform 38">
            <a:extLst>
              <a:ext uri="{FF2B5EF4-FFF2-40B4-BE49-F238E27FC236}">
                <a16:creationId xmlns:a16="http://schemas.microsoft.com/office/drawing/2014/main" id="{DAE07C8A-7F50-41A0-BC62-2C82168A2970}"/>
              </a:ext>
            </a:extLst>
          </p:cNvPr>
          <p:cNvSpPr>
            <a:spLocks/>
          </p:cNvSpPr>
          <p:nvPr/>
        </p:nvSpPr>
        <p:spPr bwMode="auto">
          <a:xfrm>
            <a:off x="4878389" y="2716214"/>
            <a:ext cx="1952625" cy="142875"/>
          </a:xfrm>
          <a:custGeom>
            <a:avLst/>
            <a:gdLst>
              <a:gd name="T0" fmla="*/ 2147483646 w 92"/>
              <a:gd name="T1" fmla="*/ 2147483646 h 7"/>
              <a:gd name="T2" fmla="*/ 2147483646 w 92"/>
              <a:gd name="T3" fmla="*/ 1666391946 h 7"/>
              <a:gd name="T4" fmla="*/ 2147483646 w 92"/>
              <a:gd name="T5" fmla="*/ 1666391946 h 7"/>
              <a:gd name="T6" fmla="*/ 2147483646 w 92"/>
              <a:gd name="T7" fmla="*/ 0 h 7"/>
              <a:gd name="T8" fmla="*/ 2147483646 w 92"/>
              <a:gd name="T9" fmla="*/ 1666391946 h 7"/>
              <a:gd name="T10" fmla="*/ 1801869615 w 92"/>
              <a:gd name="T11" fmla="*/ 1666391946 h 7"/>
              <a:gd name="T12" fmla="*/ 0 w 92"/>
              <a:gd name="T13" fmla="*/ 2147483646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7">
                <a:moveTo>
                  <a:pt x="92" y="7"/>
                </a:moveTo>
                <a:cubicBezTo>
                  <a:pt x="92" y="5"/>
                  <a:pt x="89" y="4"/>
                  <a:pt x="87" y="4"/>
                </a:cubicBezTo>
                <a:cubicBezTo>
                  <a:pt x="49" y="4"/>
                  <a:pt x="49" y="4"/>
                  <a:pt x="49" y="4"/>
                </a:cubicBezTo>
                <a:cubicBezTo>
                  <a:pt x="47" y="4"/>
                  <a:pt x="45" y="2"/>
                  <a:pt x="45" y="0"/>
                </a:cubicBezTo>
                <a:cubicBezTo>
                  <a:pt x="45" y="2"/>
                  <a:pt x="44" y="4"/>
                  <a:pt x="42" y="4"/>
                </a:cubicBezTo>
                <a:cubicBezTo>
                  <a:pt x="4" y="4"/>
                  <a:pt x="4" y="4"/>
                  <a:pt x="4" y="4"/>
                </a:cubicBezTo>
                <a:cubicBezTo>
                  <a:pt x="2" y="4"/>
                  <a:pt x="0" y="5"/>
                  <a:pt x="0" y="7"/>
                </a:cubicBezTo>
              </a:path>
            </a:pathLst>
          </a:custGeom>
          <a:noFill/>
          <a:ln w="20638">
            <a:solidFill>
              <a:srgbClr val="3F002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3" name="Rectangle 40">
            <a:extLst>
              <a:ext uri="{FF2B5EF4-FFF2-40B4-BE49-F238E27FC236}">
                <a16:creationId xmlns:a16="http://schemas.microsoft.com/office/drawing/2014/main" id="{4C3DEE32-7B47-43D8-8DED-1AAB6EF59245}"/>
              </a:ext>
            </a:extLst>
          </p:cNvPr>
          <p:cNvSpPr>
            <a:spLocks noChangeArrowheads="1"/>
          </p:cNvSpPr>
          <p:nvPr/>
        </p:nvSpPr>
        <p:spPr bwMode="auto">
          <a:xfrm>
            <a:off x="5408614" y="2347913"/>
            <a:ext cx="1144587" cy="347662"/>
          </a:xfrm>
          <a:prstGeom prst="rect">
            <a:avLst/>
          </a:prstGeom>
          <a:solidFill>
            <a:srgbClr val="E1E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64" name="Rectangle 41">
            <a:extLst>
              <a:ext uri="{FF2B5EF4-FFF2-40B4-BE49-F238E27FC236}">
                <a16:creationId xmlns:a16="http://schemas.microsoft.com/office/drawing/2014/main" id="{BD04A7F8-64E5-4F2D-BEBF-B5F4F45BDB98}"/>
              </a:ext>
            </a:extLst>
          </p:cNvPr>
          <p:cNvSpPr>
            <a:spLocks noChangeArrowheads="1"/>
          </p:cNvSpPr>
          <p:nvPr/>
        </p:nvSpPr>
        <p:spPr bwMode="auto">
          <a:xfrm>
            <a:off x="5478464" y="2392363"/>
            <a:ext cx="14330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panose="020B0604020202020204" pitchFamily="34" charset="0"/>
              </a:rPr>
              <a:t>Supply surplus</a:t>
            </a:r>
          </a:p>
        </p:txBody>
      </p:sp>
      <p:grpSp>
        <p:nvGrpSpPr>
          <p:cNvPr id="541741" name="Group 45">
            <a:extLst>
              <a:ext uri="{FF2B5EF4-FFF2-40B4-BE49-F238E27FC236}">
                <a16:creationId xmlns:a16="http://schemas.microsoft.com/office/drawing/2014/main" id="{0CD70C2C-4899-42DC-BC14-F948E48C21FF}"/>
              </a:ext>
            </a:extLst>
          </p:cNvPr>
          <p:cNvGrpSpPr>
            <a:grpSpLocks/>
          </p:cNvGrpSpPr>
          <p:nvPr/>
        </p:nvGrpSpPr>
        <p:grpSpPr bwMode="auto">
          <a:xfrm>
            <a:off x="4784725" y="2921001"/>
            <a:ext cx="134938" cy="2887663"/>
            <a:chOff x="2054" y="1840"/>
            <a:chExt cx="85" cy="1819"/>
          </a:xfrm>
        </p:grpSpPr>
        <p:sp>
          <p:nvSpPr>
            <p:cNvPr id="14380" name="Rectangle 46">
              <a:extLst>
                <a:ext uri="{FF2B5EF4-FFF2-40B4-BE49-F238E27FC236}">
                  <a16:creationId xmlns:a16="http://schemas.microsoft.com/office/drawing/2014/main" id="{587AE96D-7004-4DE7-B228-B8EE732AA3E7}"/>
                </a:ext>
              </a:extLst>
            </p:cNvPr>
            <p:cNvSpPr>
              <a:spLocks noChangeArrowheads="1"/>
            </p:cNvSpPr>
            <p:nvPr/>
          </p:nvSpPr>
          <p:spPr bwMode="auto">
            <a:xfrm>
              <a:off x="2054" y="3494"/>
              <a:ext cx="7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a:solidFill>
                    <a:srgbClr val="000000"/>
                  </a:solidFill>
                  <a:latin typeface="Arial" panose="020B0604020202020204" pitchFamily="34" charset="0"/>
                </a:rPr>
                <a:t>4</a:t>
              </a:r>
              <a:endParaRPr lang="en-US" altLang="en-US" sz="2400" b="1"/>
            </a:p>
          </p:txBody>
        </p:sp>
        <p:grpSp>
          <p:nvGrpSpPr>
            <p:cNvPr id="14381" name="Group 47">
              <a:extLst>
                <a:ext uri="{FF2B5EF4-FFF2-40B4-BE49-F238E27FC236}">
                  <a16:creationId xmlns:a16="http://schemas.microsoft.com/office/drawing/2014/main" id="{06F1BDD4-980F-4A6D-BFDA-1C905CBCBB3B}"/>
                </a:ext>
              </a:extLst>
            </p:cNvPr>
            <p:cNvGrpSpPr>
              <a:grpSpLocks/>
            </p:cNvGrpSpPr>
            <p:nvPr/>
          </p:nvGrpSpPr>
          <p:grpSpPr bwMode="auto">
            <a:xfrm>
              <a:off x="2073" y="1840"/>
              <a:ext cx="66" cy="1623"/>
              <a:chOff x="2073" y="1840"/>
              <a:chExt cx="66" cy="1623"/>
            </a:xfrm>
          </p:grpSpPr>
          <p:sp>
            <p:nvSpPr>
              <p:cNvPr id="14382" name="Line 48">
                <a:extLst>
                  <a:ext uri="{FF2B5EF4-FFF2-40B4-BE49-F238E27FC236}">
                    <a16:creationId xmlns:a16="http://schemas.microsoft.com/office/drawing/2014/main" id="{671167E3-D3A9-457D-A6F3-0A73ED311DF0}"/>
                  </a:ext>
                </a:extLst>
              </p:cNvPr>
              <p:cNvSpPr>
                <a:spLocks noChangeShapeType="1"/>
              </p:cNvSpPr>
              <p:nvPr/>
            </p:nvSpPr>
            <p:spPr bwMode="auto">
              <a:xfrm>
                <a:off x="2105" y="1866"/>
                <a:ext cx="1" cy="1597"/>
              </a:xfrm>
              <a:prstGeom prst="line">
                <a:avLst/>
              </a:prstGeom>
              <a:noFill/>
              <a:ln w="20638">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4383" name="Oval 49">
                <a:extLst>
                  <a:ext uri="{FF2B5EF4-FFF2-40B4-BE49-F238E27FC236}">
                    <a16:creationId xmlns:a16="http://schemas.microsoft.com/office/drawing/2014/main" id="{456B379E-43B5-4678-AB33-149FADA9077F}"/>
                  </a:ext>
                </a:extLst>
              </p:cNvPr>
              <p:cNvSpPr>
                <a:spLocks noChangeArrowheads="1"/>
              </p:cNvSpPr>
              <p:nvPr/>
            </p:nvSpPr>
            <p:spPr bwMode="auto">
              <a:xfrm>
                <a:off x="2073" y="1840"/>
                <a:ext cx="66"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grpSp>
      </p:grpSp>
      <p:grpSp>
        <p:nvGrpSpPr>
          <p:cNvPr id="541746" name="Group 50">
            <a:extLst>
              <a:ext uri="{FF2B5EF4-FFF2-40B4-BE49-F238E27FC236}">
                <a16:creationId xmlns:a16="http://schemas.microsoft.com/office/drawing/2014/main" id="{333E381A-3F62-4428-A555-525185CC0F37}"/>
              </a:ext>
            </a:extLst>
          </p:cNvPr>
          <p:cNvGrpSpPr>
            <a:grpSpLocks/>
          </p:cNvGrpSpPr>
          <p:nvPr/>
        </p:nvGrpSpPr>
        <p:grpSpPr bwMode="auto">
          <a:xfrm>
            <a:off x="2867025" y="2817813"/>
            <a:ext cx="4071938" cy="2990850"/>
            <a:chOff x="846" y="1775"/>
            <a:chExt cx="2565" cy="1884"/>
          </a:xfrm>
        </p:grpSpPr>
        <p:sp>
          <p:nvSpPr>
            <p:cNvPr id="14376" name="Rectangle 51">
              <a:extLst>
                <a:ext uri="{FF2B5EF4-FFF2-40B4-BE49-F238E27FC236}">
                  <a16:creationId xmlns:a16="http://schemas.microsoft.com/office/drawing/2014/main" id="{A64CB090-6ABF-40B3-9730-C1EBB7CCB040}"/>
                </a:ext>
              </a:extLst>
            </p:cNvPr>
            <p:cNvSpPr>
              <a:spLocks noChangeArrowheads="1"/>
            </p:cNvSpPr>
            <p:nvPr/>
          </p:nvSpPr>
          <p:spPr bwMode="auto">
            <a:xfrm>
              <a:off x="846" y="1775"/>
              <a:ext cx="38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GB" altLang="en-US" sz="1700" b="1">
                  <a:solidFill>
                    <a:srgbClr val="000000"/>
                  </a:solidFill>
                  <a:latin typeface="Arial" panose="020B0604020202020204" pitchFamily="34" charset="0"/>
                </a:rPr>
                <a:t>€</a:t>
              </a:r>
              <a:r>
                <a:rPr lang="en-US" altLang="en-US" sz="1700" b="1">
                  <a:solidFill>
                    <a:srgbClr val="000000"/>
                  </a:solidFill>
                  <a:latin typeface="Arial" panose="020B0604020202020204" pitchFamily="34" charset="0"/>
                </a:rPr>
                <a:t> 2.50</a:t>
              </a:r>
            </a:p>
          </p:txBody>
        </p:sp>
        <p:sp>
          <p:nvSpPr>
            <p:cNvPr id="14377" name="Rectangle 52">
              <a:extLst>
                <a:ext uri="{FF2B5EF4-FFF2-40B4-BE49-F238E27FC236}">
                  <a16:creationId xmlns:a16="http://schemas.microsoft.com/office/drawing/2014/main" id="{2EBAE9C9-7101-4BC2-AF09-26713202473A}"/>
                </a:ext>
              </a:extLst>
            </p:cNvPr>
            <p:cNvSpPr>
              <a:spLocks noChangeArrowheads="1"/>
            </p:cNvSpPr>
            <p:nvPr/>
          </p:nvSpPr>
          <p:spPr bwMode="auto">
            <a:xfrm>
              <a:off x="3258" y="3494"/>
              <a:ext cx="15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a:solidFill>
                    <a:srgbClr val="000000"/>
                  </a:solidFill>
                  <a:latin typeface="Arial" panose="020B0604020202020204" pitchFamily="34" charset="0"/>
                </a:rPr>
                <a:t>10</a:t>
              </a:r>
              <a:endParaRPr lang="en-US" altLang="en-US" sz="2400" b="1"/>
            </a:p>
          </p:txBody>
        </p:sp>
        <p:sp>
          <p:nvSpPr>
            <p:cNvPr id="14378" name="Freeform 53">
              <a:extLst>
                <a:ext uri="{FF2B5EF4-FFF2-40B4-BE49-F238E27FC236}">
                  <a16:creationId xmlns:a16="http://schemas.microsoft.com/office/drawing/2014/main" id="{63D7E218-EFCE-42BA-999F-AB1FBDA2B940}"/>
                </a:ext>
              </a:extLst>
            </p:cNvPr>
            <p:cNvSpPr>
              <a:spLocks/>
            </p:cNvSpPr>
            <p:nvPr/>
          </p:nvSpPr>
          <p:spPr bwMode="auto">
            <a:xfrm>
              <a:off x="1297" y="1866"/>
              <a:ext cx="2046" cy="1610"/>
            </a:xfrm>
            <a:custGeom>
              <a:avLst/>
              <a:gdLst>
                <a:gd name="T0" fmla="*/ 0 w 2046"/>
                <a:gd name="T1" fmla="*/ 0 h 1610"/>
                <a:gd name="T2" fmla="*/ 2046 w 2046"/>
                <a:gd name="T3" fmla="*/ 0 h 1610"/>
                <a:gd name="T4" fmla="*/ 2046 w 2046"/>
                <a:gd name="T5" fmla="*/ 1610 h 1610"/>
                <a:gd name="T6" fmla="*/ 0 60000 65536"/>
                <a:gd name="T7" fmla="*/ 0 60000 65536"/>
                <a:gd name="T8" fmla="*/ 0 60000 65536"/>
              </a:gdLst>
              <a:ahLst/>
              <a:cxnLst>
                <a:cxn ang="T6">
                  <a:pos x="T0" y="T1"/>
                </a:cxn>
                <a:cxn ang="T7">
                  <a:pos x="T2" y="T3"/>
                </a:cxn>
                <a:cxn ang="T8">
                  <a:pos x="T4" y="T5"/>
                </a:cxn>
              </a:cxnLst>
              <a:rect l="0" t="0" r="r" b="b"/>
              <a:pathLst>
                <a:path w="2046" h="1610">
                  <a:moveTo>
                    <a:pt x="0" y="0"/>
                  </a:moveTo>
                  <a:lnTo>
                    <a:pt x="2046" y="0"/>
                  </a:lnTo>
                  <a:lnTo>
                    <a:pt x="2046" y="1610"/>
                  </a:lnTo>
                </a:path>
              </a:pathLst>
            </a:custGeom>
            <a:noFill/>
            <a:ln w="20638" cap="flat">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9" name="Oval 54">
              <a:extLst>
                <a:ext uri="{FF2B5EF4-FFF2-40B4-BE49-F238E27FC236}">
                  <a16:creationId xmlns:a16="http://schemas.microsoft.com/office/drawing/2014/main" id="{18D36FF3-E0B2-4DEC-BAE5-F126553867EE}"/>
                </a:ext>
              </a:extLst>
            </p:cNvPr>
            <p:cNvSpPr>
              <a:spLocks noChangeArrowheads="1"/>
            </p:cNvSpPr>
            <p:nvPr/>
          </p:nvSpPr>
          <p:spPr bwMode="auto">
            <a:xfrm>
              <a:off x="3316" y="1840"/>
              <a:ext cx="67"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grpSp>
      <p:grpSp>
        <p:nvGrpSpPr>
          <p:cNvPr id="541751" name="Group 55">
            <a:extLst>
              <a:ext uri="{FF2B5EF4-FFF2-40B4-BE49-F238E27FC236}">
                <a16:creationId xmlns:a16="http://schemas.microsoft.com/office/drawing/2014/main" id="{4F9F0C72-30C0-4399-BC1C-54C28CEB347C}"/>
              </a:ext>
            </a:extLst>
          </p:cNvPr>
          <p:cNvGrpSpPr>
            <a:grpSpLocks/>
          </p:cNvGrpSpPr>
          <p:nvPr/>
        </p:nvGrpSpPr>
        <p:grpSpPr bwMode="auto">
          <a:xfrm>
            <a:off x="2995614" y="3351213"/>
            <a:ext cx="2906713" cy="2457450"/>
            <a:chOff x="927" y="2111"/>
            <a:chExt cx="1831" cy="1548"/>
          </a:xfrm>
        </p:grpSpPr>
        <p:sp>
          <p:nvSpPr>
            <p:cNvPr id="14370" name="Rectangle 56">
              <a:extLst>
                <a:ext uri="{FF2B5EF4-FFF2-40B4-BE49-F238E27FC236}">
                  <a16:creationId xmlns:a16="http://schemas.microsoft.com/office/drawing/2014/main" id="{0E0164D4-C146-4D8F-AAAE-34D457E0AA85}"/>
                </a:ext>
              </a:extLst>
            </p:cNvPr>
            <p:cNvSpPr>
              <a:spLocks noChangeArrowheads="1"/>
            </p:cNvSpPr>
            <p:nvPr/>
          </p:nvSpPr>
          <p:spPr bwMode="auto">
            <a:xfrm>
              <a:off x="927" y="2111"/>
              <a:ext cx="2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a:solidFill>
                    <a:srgbClr val="000000"/>
                  </a:solidFill>
                  <a:latin typeface="Arial" panose="020B0604020202020204" pitchFamily="34" charset="0"/>
                </a:rPr>
                <a:t>2.00</a:t>
              </a:r>
              <a:endParaRPr lang="en-US" altLang="en-US" sz="2400" b="1"/>
            </a:p>
          </p:txBody>
        </p:sp>
        <p:sp>
          <p:nvSpPr>
            <p:cNvPr id="14371" name="Rectangle 57">
              <a:extLst>
                <a:ext uri="{FF2B5EF4-FFF2-40B4-BE49-F238E27FC236}">
                  <a16:creationId xmlns:a16="http://schemas.microsoft.com/office/drawing/2014/main" id="{3999D37A-3AFF-45CE-9B76-70A786125DB8}"/>
                </a:ext>
              </a:extLst>
            </p:cNvPr>
            <p:cNvSpPr>
              <a:spLocks noChangeArrowheads="1"/>
            </p:cNvSpPr>
            <p:nvPr/>
          </p:nvSpPr>
          <p:spPr bwMode="auto">
            <a:xfrm>
              <a:off x="2681" y="3494"/>
              <a:ext cx="7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a:solidFill>
                    <a:srgbClr val="000000"/>
                  </a:solidFill>
                  <a:latin typeface="Arial" panose="020B0604020202020204" pitchFamily="34" charset="0"/>
                </a:rPr>
                <a:t>7</a:t>
              </a:r>
              <a:endParaRPr lang="en-US" altLang="en-US" sz="2400" b="1"/>
            </a:p>
          </p:txBody>
        </p:sp>
        <p:grpSp>
          <p:nvGrpSpPr>
            <p:cNvPr id="14372" name="Group 58">
              <a:extLst>
                <a:ext uri="{FF2B5EF4-FFF2-40B4-BE49-F238E27FC236}">
                  <a16:creationId xmlns:a16="http://schemas.microsoft.com/office/drawing/2014/main" id="{22E0DBEB-DF6D-4F33-8219-1B569EDBBFEF}"/>
                </a:ext>
              </a:extLst>
            </p:cNvPr>
            <p:cNvGrpSpPr>
              <a:grpSpLocks/>
            </p:cNvGrpSpPr>
            <p:nvPr/>
          </p:nvGrpSpPr>
          <p:grpSpPr bwMode="auto">
            <a:xfrm>
              <a:off x="1297" y="2162"/>
              <a:ext cx="1454" cy="1314"/>
              <a:chOff x="1297" y="2162"/>
              <a:chExt cx="1454" cy="1314"/>
            </a:xfrm>
          </p:grpSpPr>
          <p:sp>
            <p:nvSpPr>
              <p:cNvPr id="14373" name="Freeform 59">
                <a:extLst>
                  <a:ext uri="{FF2B5EF4-FFF2-40B4-BE49-F238E27FC236}">
                    <a16:creationId xmlns:a16="http://schemas.microsoft.com/office/drawing/2014/main" id="{CE9EB713-9234-4398-9CAD-80CFAF94EE80}"/>
                  </a:ext>
                </a:extLst>
              </p:cNvPr>
              <p:cNvSpPr>
                <a:spLocks/>
              </p:cNvSpPr>
              <p:nvPr/>
            </p:nvSpPr>
            <p:spPr bwMode="auto">
              <a:xfrm>
                <a:off x="1297" y="2188"/>
                <a:ext cx="1423" cy="1288"/>
              </a:xfrm>
              <a:custGeom>
                <a:avLst/>
                <a:gdLst>
                  <a:gd name="T0" fmla="*/ 0 w 1431"/>
                  <a:gd name="T1" fmla="*/ 0 h 1288"/>
                  <a:gd name="T2" fmla="*/ 1415 w 1431"/>
                  <a:gd name="T3" fmla="*/ 0 h 1288"/>
                  <a:gd name="T4" fmla="*/ 1415 w 1431"/>
                  <a:gd name="T5" fmla="*/ 1288 h 1288"/>
                  <a:gd name="T6" fmla="*/ 0 60000 65536"/>
                  <a:gd name="T7" fmla="*/ 0 60000 65536"/>
                  <a:gd name="T8" fmla="*/ 0 60000 65536"/>
                </a:gdLst>
                <a:ahLst/>
                <a:cxnLst>
                  <a:cxn ang="T6">
                    <a:pos x="T0" y="T1"/>
                  </a:cxn>
                  <a:cxn ang="T7">
                    <a:pos x="T2" y="T3"/>
                  </a:cxn>
                  <a:cxn ang="T8">
                    <a:pos x="T4" y="T5"/>
                  </a:cxn>
                </a:cxnLst>
                <a:rect l="0" t="0" r="r" b="b"/>
                <a:pathLst>
                  <a:path w="1431" h="1288">
                    <a:moveTo>
                      <a:pt x="0" y="0"/>
                    </a:moveTo>
                    <a:lnTo>
                      <a:pt x="1431" y="0"/>
                    </a:lnTo>
                    <a:lnTo>
                      <a:pt x="1431" y="1288"/>
                    </a:lnTo>
                  </a:path>
                </a:pathLst>
              </a:custGeom>
              <a:noFill/>
              <a:ln w="20638" cap="flat">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4" name="Oval 60">
                <a:extLst>
                  <a:ext uri="{FF2B5EF4-FFF2-40B4-BE49-F238E27FC236}">
                    <a16:creationId xmlns:a16="http://schemas.microsoft.com/office/drawing/2014/main" id="{AD335C1B-EB90-40D0-BF60-803B28A365C2}"/>
                  </a:ext>
                </a:extLst>
              </p:cNvPr>
              <p:cNvSpPr>
                <a:spLocks noChangeArrowheads="1"/>
              </p:cNvSpPr>
              <p:nvPr/>
            </p:nvSpPr>
            <p:spPr bwMode="auto">
              <a:xfrm>
                <a:off x="2688" y="2162"/>
                <a:ext cx="63"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800">
                  <a:latin typeface="Arial" panose="020B0604020202020204" pitchFamily="34" charset="0"/>
                </a:endParaRPr>
              </a:p>
            </p:txBody>
          </p:sp>
          <p:sp>
            <p:nvSpPr>
              <p:cNvPr id="14375" name="Line 61">
                <a:extLst>
                  <a:ext uri="{FF2B5EF4-FFF2-40B4-BE49-F238E27FC236}">
                    <a16:creationId xmlns:a16="http://schemas.microsoft.com/office/drawing/2014/main" id="{9AA2D587-CF7A-4D2D-91EB-C50945C52A76}"/>
                  </a:ext>
                </a:extLst>
              </p:cNvPr>
              <p:cNvSpPr>
                <a:spLocks noChangeShapeType="1"/>
              </p:cNvSpPr>
              <p:nvPr/>
            </p:nvSpPr>
            <p:spPr bwMode="auto">
              <a:xfrm>
                <a:off x="1297" y="2188"/>
                <a:ext cx="1431" cy="1"/>
              </a:xfrm>
              <a:prstGeom prst="line">
                <a:avLst/>
              </a:prstGeom>
              <a:noFill/>
              <a:ln w="20638">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4368" name="Rectangle 62">
            <a:extLst>
              <a:ext uri="{FF2B5EF4-FFF2-40B4-BE49-F238E27FC236}">
                <a16:creationId xmlns:a16="http://schemas.microsoft.com/office/drawing/2014/main" id="{F06E99AD-DD8E-4649-8CAD-0AE334124534}"/>
              </a:ext>
            </a:extLst>
          </p:cNvPr>
          <p:cNvSpPr>
            <a:spLocks noChangeArrowheads="1"/>
          </p:cNvSpPr>
          <p:nvPr/>
        </p:nvSpPr>
        <p:spPr bwMode="auto">
          <a:xfrm>
            <a:off x="1827801" y="1625601"/>
            <a:ext cx="1605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a:spcBef>
                <a:spcPct val="0"/>
              </a:spcBef>
              <a:buFontTx/>
              <a:buNone/>
            </a:pPr>
            <a:r>
              <a:rPr lang="en-US" altLang="en-US" sz="1800" b="1" dirty="0">
                <a:solidFill>
                  <a:srgbClr val="000000"/>
                </a:solidFill>
                <a:latin typeface="Arial" panose="020B0604020202020204" pitchFamily="34" charset="0"/>
              </a:rPr>
              <a:t>Price</a:t>
            </a:r>
          </a:p>
        </p:txBody>
      </p:sp>
      <p:sp>
        <p:nvSpPr>
          <p:cNvPr id="14369" name="Rectangle 63">
            <a:extLst>
              <a:ext uri="{FF2B5EF4-FFF2-40B4-BE49-F238E27FC236}">
                <a16:creationId xmlns:a16="http://schemas.microsoft.com/office/drawing/2014/main" id="{37BA55FC-A6B1-4BCA-999C-6DD7A9C4F3C5}"/>
              </a:ext>
            </a:extLst>
          </p:cNvPr>
          <p:cNvSpPr>
            <a:spLocks noChangeArrowheads="1"/>
          </p:cNvSpPr>
          <p:nvPr/>
        </p:nvSpPr>
        <p:spPr bwMode="auto">
          <a:xfrm>
            <a:off x="8207847" y="5729288"/>
            <a:ext cx="9361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a:spcBef>
                <a:spcPct val="0"/>
              </a:spcBef>
              <a:buFontTx/>
              <a:buNone/>
            </a:pPr>
            <a:r>
              <a:rPr lang="en-US" altLang="en-US" sz="1800" b="1" dirty="0">
                <a:solidFill>
                  <a:srgbClr val="000000"/>
                </a:solidFill>
                <a:latin typeface="Arial" panose="020B0604020202020204" pitchFamily="34" charset="0"/>
              </a:rPr>
              <a:t>Quantity</a:t>
            </a:r>
          </a:p>
        </p:txBody>
      </p:sp>
      <p:cxnSp>
        <p:nvCxnSpPr>
          <p:cNvPr id="3" name="Straight Connector 2">
            <a:extLst>
              <a:ext uri="{FF2B5EF4-FFF2-40B4-BE49-F238E27FC236}">
                <a16:creationId xmlns:a16="http://schemas.microsoft.com/office/drawing/2014/main" id="{BFCF9D32-5350-460B-AFEF-94456EBCE8D7}"/>
              </a:ext>
            </a:extLst>
          </p:cNvPr>
          <p:cNvCxnSpPr/>
          <p:nvPr/>
        </p:nvCxnSpPr>
        <p:spPr>
          <a:xfrm>
            <a:off x="3590516" y="3022601"/>
            <a:ext cx="13291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9C5730B-8360-4864-BD02-C4D2631DC686}"/>
              </a:ext>
            </a:extLst>
          </p:cNvPr>
          <p:cNvCxnSpPr>
            <a:endCxn id="14382" idx="1"/>
          </p:cNvCxnSpPr>
          <p:nvPr/>
        </p:nvCxnSpPr>
        <p:spPr>
          <a:xfrm flipH="1">
            <a:off x="4867276" y="3079751"/>
            <a:ext cx="52387" cy="2417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F78637-9031-456A-AAB4-A9D4C912E919}"/>
              </a:ext>
            </a:extLst>
          </p:cNvPr>
          <p:cNvCxnSpPr>
            <a:endCxn id="14379" idx="3"/>
          </p:cNvCxnSpPr>
          <p:nvPr/>
        </p:nvCxnSpPr>
        <p:spPr>
          <a:xfrm>
            <a:off x="4948239" y="2962275"/>
            <a:ext cx="1855488" cy="45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475EB08-32E2-454D-A3FA-53F88C08030A}"/>
              </a:ext>
            </a:extLst>
          </p:cNvPr>
          <p:cNvCxnSpPr>
            <a:stCxn id="14378" idx="1"/>
            <a:endCxn id="14378" idx="2"/>
          </p:cNvCxnSpPr>
          <p:nvPr/>
        </p:nvCxnSpPr>
        <p:spPr>
          <a:xfrm>
            <a:off x="6831013" y="2962276"/>
            <a:ext cx="0" cy="2555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15DCB2-05FB-4CD8-BEA3-9AAD5854D693}"/>
              </a:ext>
            </a:extLst>
          </p:cNvPr>
          <p:cNvCxnSpPr>
            <a:endCxn id="14374" idx="5"/>
          </p:cNvCxnSpPr>
          <p:nvPr/>
        </p:nvCxnSpPr>
        <p:spPr>
          <a:xfrm>
            <a:off x="3582988" y="3503614"/>
            <a:ext cx="2293580" cy="15283"/>
          </a:xfrm>
          <a:prstGeom prst="line">
            <a:avLst/>
          </a:prstGeom>
          <a:ln w="63500" cmpd="thickThi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13FAC5-7194-441A-945D-8A88F00FAAC2}"/>
              </a:ext>
            </a:extLst>
          </p:cNvPr>
          <p:cNvCxnSpPr>
            <a:stCxn id="14375" idx="1"/>
            <a:endCxn id="14371" idx="0"/>
          </p:cNvCxnSpPr>
          <p:nvPr/>
        </p:nvCxnSpPr>
        <p:spPr>
          <a:xfrm flipH="1">
            <a:off x="5841208" y="3475039"/>
            <a:ext cx="13494" cy="2071687"/>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94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541718"/>
                                        </p:tgtEl>
                                        <p:attrNameLst>
                                          <p:attrName>style.visibility</p:attrName>
                                        </p:attrNameLst>
                                      </p:cBhvr>
                                      <p:to>
                                        <p:strVal val="visible"/>
                                      </p:to>
                                    </p:set>
                                    <p:animEffect transition="in" filter="strips(upRight)">
                                      <p:cBhvr>
                                        <p:cTn id="7" dur="500"/>
                                        <p:tgtEl>
                                          <p:spTgt spid="5417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541721"/>
                                        </p:tgtEl>
                                        <p:attrNameLst>
                                          <p:attrName>style.visibility</p:attrName>
                                        </p:attrNameLst>
                                      </p:cBhvr>
                                      <p:to>
                                        <p:strVal val="visible"/>
                                      </p:to>
                                    </p:set>
                                    <p:animEffect transition="in" filter="strips(downRight)">
                                      <p:cBhvr>
                                        <p:cTn id="12" dur="500"/>
                                        <p:tgtEl>
                                          <p:spTgt spid="5417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541751"/>
                                        </p:tgtEl>
                                        <p:attrNameLst>
                                          <p:attrName>style.visibility</p:attrName>
                                        </p:attrNameLst>
                                      </p:cBhvr>
                                      <p:to>
                                        <p:strVal val="visible"/>
                                      </p:to>
                                    </p:set>
                                    <p:animEffect transition="in" filter="strips(upRight)">
                                      <p:cBhvr>
                                        <p:cTn id="17" dur="500"/>
                                        <p:tgtEl>
                                          <p:spTgt spid="5417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541746"/>
                                        </p:tgtEl>
                                        <p:attrNameLst>
                                          <p:attrName>style.visibility</p:attrName>
                                        </p:attrNameLst>
                                      </p:cBhvr>
                                      <p:to>
                                        <p:strVal val="visible"/>
                                      </p:to>
                                    </p:set>
                                    <p:animEffect transition="in" filter="strips(upRight)">
                                      <p:cBhvr>
                                        <p:cTn id="22" dur="500"/>
                                        <p:tgtEl>
                                          <p:spTgt spid="5417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541741"/>
                                        </p:tgtEl>
                                        <p:attrNameLst>
                                          <p:attrName>style.visibility</p:attrName>
                                        </p:attrNameLst>
                                      </p:cBhvr>
                                      <p:to>
                                        <p:strVal val="visible"/>
                                      </p:to>
                                    </p:set>
                                    <p:animEffect transition="in" filter="wipe(down)">
                                      <p:cBhvr>
                                        <p:cTn id="27" dur="500"/>
                                        <p:tgtEl>
                                          <p:spTgt spid="5417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541725"/>
                                        </p:tgtEl>
                                        <p:attrNameLst>
                                          <p:attrName>style.visibility</p:attrName>
                                        </p:attrNameLst>
                                      </p:cBhvr>
                                      <p:to>
                                        <p:strVal val="visible"/>
                                      </p:to>
                                    </p:set>
                                    <p:animEffect transition="in" filter="dissolve">
                                      <p:cBhvr>
                                        <p:cTn id="32" dur="500"/>
                                        <p:tgtEl>
                                          <p:spTgt spid="541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EE1D1545-507E-4DE1-BF60-B5D6BBFDD6E6}"/>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r="1688"/>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
            <a:extLst>
              <a:ext uri="{FF2B5EF4-FFF2-40B4-BE49-F238E27FC236}">
                <a16:creationId xmlns:a16="http://schemas.microsoft.com/office/drawing/2014/main" id="{2E2F9FC2-6D47-4383-87DA-519CBD33E043}"/>
              </a:ext>
            </a:extLst>
          </p:cNvPr>
          <p:cNvSpPr>
            <a:spLocks noGrp="1" noChangeArrowheads="1"/>
          </p:cNvSpPr>
          <p:nvPr>
            <p:ph type="title"/>
          </p:nvPr>
        </p:nvSpPr>
        <p:spPr>
          <a:xfrm>
            <a:off x="2133600" y="50800"/>
            <a:ext cx="8229600" cy="685800"/>
          </a:xfrm>
        </p:spPr>
        <p:txBody>
          <a:bodyPr/>
          <a:lstStyle/>
          <a:p>
            <a:pPr algn="l">
              <a:lnSpc>
                <a:spcPct val="80000"/>
              </a:lnSpc>
            </a:pPr>
            <a:r>
              <a:rPr lang="en-US" altLang="en-US" sz="2400" dirty="0">
                <a:solidFill>
                  <a:schemeClr val="bg1"/>
                </a:solidFill>
              </a:rPr>
              <a:t>Consumer surplus</a:t>
            </a:r>
          </a:p>
        </p:txBody>
      </p:sp>
      <p:sp>
        <p:nvSpPr>
          <p:cNvPr id="26629" name="Rectangle 5">
            <a:extLst>
              <a:ext uri="{FF2B5EF4-FFF2-40B4-BE49-F238E27FC236}">
                <a16:creationId xmlns:a16="http://schemas.microsoft.com/office/drawing/2014/main" id="{84A34333-5992-48BE-BBD8-FDF8691C5217}"/>
              </a:ext>
            </a:extLst>
          </p:cNvPr>
          <p:cNvSpPr>
            <a:spLocks noChangeArrowheads="1"/>
          </p:cNvSpPr>
          <p:nvPr/>
        </p:nvSpPr>
        <p:spPr bwMode="auto">
          <a:xfrm>
            <a:off x="3443288" y="1631951"/>
            <a:ext cx="5014912" cy="4354513"/>
          </a:xfrm>
          <a:prstGeom prst="rect">
            <a:avLst/>
          </a:prstGeom>
          <a:solidFill>
            <a:srgbClr val="F3F6F9"/>
          </a:solidFill>
          <a:ln w="212725">
            <a:solidFill>
              <a:srgbClr val="F3F6F9"/>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6630" name="Rectangle 6">
            <a:extLst>
              <a:ext uri="{FF2B5EF4-FFF2-40B4-BE49-F238E27FC236}">
                <a16:creationId xmlns:a16="http://schemas.microsoft.com/office/drawing/2014/main" id="{6E93FBB4-FE74-427C-81E2-E1CB79587F8A}"/>
              </a:ext>
            </a:extLst>
          </p:cNvPr>
          <p:cNvSpPr>
            <a:spLocks noChangeArrowheads="1"/>
          </p:cNvSpPr>
          <p:nvPr/>
        </p:nvSpPr>
        <p:spPr bwMode="auto">
          <a:xfrm>
            <a:off x="3443288" y="1631951"/>
            <a:ext cx="5014912" cy="4354513"/>
          </a:xfrm>
          <a:prstGeom prst="rect">
            <a:avLst/>
          </a:prstGeom>
          <a:solidFill>
            <a:srgbClr val="F2F4F8"/>
          </a:solidFill>
          <a:ln w="193675">
            <a:solidFill>
              <a:srgbClr val="F2F4F8"/>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6631" name="Rectangle 7">
            <a:extLst>
              <a:ext uri="{FF2B5EF4-FFF2-40B4-BE49-F238E27FC236}">
                <a16:creationId xmlns:a16="http://schemas.microsoft.com/office/drawing/2014/main" id="{1D736AF1-1B6A-4BF5-9A4F-B4393D9CDBB8}"/>
              </a:ext>
            </a:extLst>
          </p:cNvPr>
          <p:cNvSpPr>
            <a:spLocks noChangeArrowheads="1"/>
          </p:cNvSpPr>
          <p:nvPr/>
        </p:nvSpPr>
        <p:spPr bwMode="auto">
          <a:xfrm>
            <a:off x="3443288" y="1631951"/>
            <a:ext cx="5014912" cy="4354513"/>
          </a:xfrm>
          <a:prstGeom prst="rect">
            <a:avLst/>
          </a:prstGeom>
          <a:solidFill>
            <a:srgbClr val="F1F4F7"/>
          </a:solidFill>
          <a:ln w="174625">
            <a:solidFill>
              <a:srgbClr val="F1F4F7"/>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6632" name="Rectangle 8">
            <a:extLst>
              <a:ext uri="{FF2B5EF4-FFF2-40B4-BE49-F238E27FC236}">
                <a16:creationId xmlns:a16="http://schemas.microsoft.com/office/drawing/2014/main" id="{A1215DDC-FD32-4C9E-9D82-1A09E5B47AA2}"/>
              </a:ext>
            </a:extLst>
          </p:cNvPr>
          <p:cNvSpPr>
            <a:spLocks noChangeArrowheads="1"/>
          </p:cNvSpPr>
          <p:nvPr/>
        </p:nvSpPr>
        <p:spPr bwMode="auto">
          <a:xfrm>
            <a:off x="3443288" y="1631951"/>
            <a:ext cx="5014912" cy="4354513"/>
          </a:xfrm>
          <a:prstGeom prst="rect">
            <a:avLst/>
          </a:prstGeom>
          <a:solidFill>
            <a:srgbClr val="F0F2F5"/>
          </a:solidFill>
          <a:ln w="155575">
            <a:solidFill>
              <a:srgbClr val="F0F2F5"/>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6633" name="Rectangle 9">
            <a:extLst>
              <a:ext uri="{FF2B5EF4-FFF2-40B4-BE49-F238E27FC236}">
                <a16:creationId xmlns:a16="http://schemas.microsoft.com/office/drawing/2014/main" id="{53446F3E-B185-4DF3-A61C-4F4C3230C011}"/>
              </a:ext>
            </a:extLst>
          </p:cNvPr>
          <p:cNvSpPr>
            <a:spLocks noChangeArrowheads="1"/>
          </p:cNvSpPr>
          <p:nvPr/>
        </p:nvSpPr>
        <p:spPr bwMode="auto">
          <a:xfrm>
            <a:off x="3443288" y="1631951"/>
            <a:ext cx="5014912" cy="4354513"/>
          </a:xfrm>
          <a:prstGeom prst="rect">
            <a:avLst/>
          </a:prstGeom>
          <a:solidFill>
            <a:srgbClr val="EEF1F4"/>
          </a:solidFill>
          <a:ln w="134938">
            <a:solidFill>
              <a:srgbClr val="EEF1F4"/>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6634" name="Rectangle 10">
            <a:extLst>
              <a:ext uri="{FF2B5EF4-FFF2-40B4-BE49-F238E27FC236}">
                <a16:creationId xmlns:a16="http://schemas.microsoft.com/office/drawing/2014/main" id="{764C87FC-63D7-49A3-A19D-5C303C879061}"/>
              </a:ext>
            </a:extLst>
          </p:cNvPr>
          <p:cNvSpPr>
            <a:spLocks noChangeArrowheads="1"/>
          </p:cNvSpPr>
          <p:nvPr/>
        </p:nvSpPr>
        <p:spPr bwMode="auto">
          <a:xfrm>
            <a:off x="3443288" y="1631951"/>
            <a:ext cx="5014912" cy="4354513"/>
          </a:xfrm>
          <a:prstGeom prst="rect">
            <a:avLst/>
          </a:prstGeom>
          <a:solidFill>
            <a:srgbClr val="EDEFF3"/>
          </a:solidFill>
          <a:ln w="115888">
            <a:solidFill>
              <a:srgbClr val="EDEFF3"/>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6635" name="Rectangle 11">
            <a:extLst>
              <a:ext uri="{FF2B5EF4-FFF2-40B4-BE49-F238E27FC236}">
                <a16:creationId xmlns:a16="http://schemas.microsoft.com/office/drawing/2014/main" id="{16824314-D9BA-4487-81F3-F457F76926B5}"/>
              </a:ext>
            </a:extLst>
          </p:cNvPr>
          <p:cNvSpPr>
            <a:spLocks noChangeArrowheads="1"/>
          </p:cNvSpPr>
          <p:nvPr/>
        </p:nvSpPr>
        <p:spPr bwMode="auto">
          <a:xfrm>
            <a:off x="3443288" y="1631951"/>
            <a:ext cx="5014912" cy="4354513"/>
          </a:xfrm>
          <a:prstGeom prst="rect">
            <a:avLst/>
          </a:prstGeom>
          <a:solidFill>
            <a:srgbClr val="E9EBF0"/>
          </a:solidFill>
          <a:ln w="58738">
            <a:solidFill>
              <a:srgbClr val="E9EBF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6636" name="Rectangle 12">
            <a:extLst>
              <a:ext uri="{FF2B5EF4-FFF2-40B4-BE49-F238E27FC236}">
                <a16:creationId xmlns:a16="http://schemas.microsoft.com/office/drawing/2014/main" id="{4AE46F88-8729-4381-A2D5-52DE8822406D}"/>
              </a:ext>
            </a:extLst>
          </p:cNvPr>
          <p:cNvSpPr>
            <a:spLocks noChangeArrowheads="1"/>
          </p:cNvSpPr>
          <p:nvPr/>
        </p:nvSpPr>
        <p:spPr bwMode="auto">
          <a:xfrm>
            <a:off x="3443288" y="1631951"/>
            <a:ext cx="5014912" cy="4354513"/>
          </a:xfrm>
          <a:prstGeom prst="rect">
            <a:avLst/>
          </a:prstGeom>
          <a:solidFill>
            <a:srgbClr val="E7EAEF"/>
          </a:solidFill>
          <a:ln w="38100">
            <a:solidFill>
              <a:srgbClr val="E7EA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6637" name="Rectangle 13">
            <a:extLst>
              <a:ext uri="{FF2B5EF4-FFF2-40B4-BE49-F238E27FC236}">
                <a16:creationId xmlns:a16="http://schemas.microsoft.com/office/drawing/2014/main" id="{F9C06856-9FDB-4122-BBD6-CCFEFC0B68B7}"/>
              </a:ext>
            </a:extLst>
          </p:cNvPr>
          <p:cNvSpPr>
            <a:spLocks noChangeArrowheads="1"/>
          </p:cNvSpPr>
          <p:nvPr/>
        </p:nvSpPr>
        <p:spPr bwMode="auto">
          <a:xfrm>
            <a:off x="3367089" y="1533525"/>
            <a:ext cx="5013325" cy="4356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nvGrpSpPr>
          <p:cNvPr id="78862" name="Group 14">
            <a:extLst>
              <a:ext uri="{FF2B5EF4-FFF2-40B4-BE49-F238E27FC236}">
                <a16:creationId xmlns:a16="http://schemas.microsoft.com/office/drawing/2014/main" id="{3F4B6486-4BD8-4A9F-9DE0-904A97936092}"/>
              </a:ext>
            </a:extLst>
          </p:cNvPr>
          <p:cNvGrpSpPr>
            <a:grpSpLocks/>
          </p:cNvGrpSpPr>
          <p:nvPr/>
        </p:nvGrpSpPr>
        <p:grpSpPr bwMode="auto">
          <a:xfrm>
            <a:off x="3367088" y="1962150"/>
            <a:ext cx="2070100" cy="1963738"/>
            <a:chOff x="1161" y="1236"/>
            <a:chExt cx="1304" cy="1237"/>
          </a:xfrm>
        </p:grpSpPr>
        <p:sp>
          <p:nvSpPr>
            <p:cNvPr id="26662" name="Freeform 15">
              <a:extLst>
                <a:ext uri="{FF2B5EF4-FFF2-40B4-BE49-F238E27FC236}">
                  <a16:creationId xmlns:a16="http://schemas.microsoft.com/office/drawing/2014/main" id="{03F67FE9-87DA-438F-8D6D-EED2B750E051}"/>
                </a:ext>
              </a:extLst>
            </p:cNvPr>
            <p:cNvSpPr>
              <a:spLocks/>
            </p:cNvSpPr>
            <p:nvPr/>
          </p:nvSpPr>
          <p:spPr bwMode="auto">
            <a:xfrm>
              <a:off x="1161" y="1236"/>
              <a:ext cx="1304" cy="1237"/>
            </a:xfrm>
            <a:custGeom>
              <a:avLst/>
              <a:gdLst>
                <a:gd name="T0" fmla="*/ 0 w 1304"/>
                <a:gd name="T1" fmla="*/ 0 h 1237"/>
                <a:gd name="T2" fmla="*/ 0 w 1304"/>
                <a:gd name="T3" fmla="*/ 1237 h 1237"/>
                <a:gd name="T4" fmla="*/ 1304 w 1304"/>
                <a:gd name="T5" fmla="*/ 1237 h 1237"/>
                <a:gd name="T6" fmla="*/ 0 w 1304"/>
                <a:gd name="T7" fmla="*/ 0 h 12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04" h="1237">
                  <a:moveTo>
                    <a:pt x="0" y="0"/>
                  </a:moveTo>
                  <a:lnTo>
                    <a:pt x="0" y="1237"/>
                  </a:lnTo>
                  <a:lnTo>
                    <a:pt x="1304" y="1237"/>
                  </a:lnTo>
                  <a:lnTo>
                    <a:pt x="0" y="0"/>
                  </a:lnTo>
                  <a:close/>
                </a:path>
              </a:pathLst>
            </a:custGeom>
            <a:solidFill>
              <a:srgbClr val="B4D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63" name="Rectangle 16">
              <a:extLst>
                <a:ext uri="{FF2B5EF4-FFF2-40B4-BE49-F238E27FC236}">
                  <a16:creationId xmlns:a16="http://schemas.microsoft.com/office/drawing/2014/main" id="{BE24ABDF-7E29-46EF-961E-62815897A51A}"/>
                </a:ext>
              </a:extLst>
            </p:cNvPr>
            <p:cNvSpPr>
              <a:spLocks noChangeArrowheads="1"/>
            </p:cNvSpPr>
            <p:nvPr/>
          </p:nvSpPr>
          <p:spPr bwMode="auto">
            <a:xfrm>
              <a:off x="1233" y="2033"/>
              <a:ext cx="59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a:solidFill>
                    <a:srgbClr val="000000"/>
                  </a:solidFill>
                  <a:latin typeface="Arial" panose="020B0604020202020204" pitchFamily="34" charset="0"/>
                </a:rPr>
                <a:t>Consumer</a:t>
              </a:r>
            </a:p>
            <a:p>
              <a:pPr>
                <a:spcBef>
                  <a:spcPct val="0"/>
                </a:spcBef>
                <a:buFontTx/>
                <a:buNone/>
              </a:pPr>
              <a:r>
                <a:rPr lang="en-US" altLang="en-US" sz="1600" dirty="0">
                  <a:solidFill>
                    <a:srgbClr val="000000"/>
                  </a:solidFill>
                  <a:latin typeface="Arial" panose="020B0604020202020204" pitchFamily="34" charset="0"/>
                </a:rPr>
                <a:t> surplus</a:t>
              </a:r>
            </a:p>
          </p:txBody>
        </p:sp>
        <p:sp>
          <p:nvSpPr>
            <p:cNvPr id="26664" name="Rectangle 17">
              <a:extLst>
                <a:ext uri="{FF2B5EF4-FFF2-40B4-BE49-F238E27FC236}">
                  <a16:creationId xmlns:a16="http://schemas.microsoft.com/office/drawing/2014/main" id="{8EF814AE-54AA-45D6-BDD2-5A092D332D1C}"/>
                </a:ext>
              </a:extLst>
            </p:cNvPr>
            <p:cNvSpPr>
              <a:spLocks noChangeArrowheads="1"/>
            </p:cNvSpPr>
            <p:nvPr/>
          </p:nvSpPr>
          <p:spPr bwMode="auto">
            <a:xfrm>
              <a:off x="1322" y="2196"/>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grpSp>
      <p:sp>
        <p:nvSpPr>
          <p:cNvPr id="26639" name="Freeform 18">
            <a:extLst>
              <a:ext uri="{FF2B5EF4-FFF2-40B4-BE49-F238E27FC236}">
                <a16:creationId xmlns:a16="http://schemas.microsoft.com/office/drawing/2014/main" id="{460B4B06-03E5-4B6E-9606-174971D067BD}"/>
              </a:ext>
            </a:extLst>
          </p:cNvPr>
          <p:cNvSpPr>
            <a:spLocks/>
          </p:cNvSpPr>
          <p:nvPr/>
        </p:nvSpPr>
        <p:spPr bwMode="auto">
          <a:xfrm>
            <a:off x="3367089" y="1533525"/>
            <a:ext cx="4994275" cy="4356100"/>
          </a:xfrm>
          <a:custGeom>
            <a:avLst/>
            <a:gdLst>
              <a:gd name="T0" fmla="*/ 0 w 3146"/>
              <a:gd name="T1" fmla="*/ 0 h 2744"/>
              <a:gd name="T2" fmla="*/ 0 w 3146"/>
              <a:gd name="T3" fmla="*/ 2147483646 h 2744"/>
              <a:gd name="T4" fmla="*/ 2147483646 w 3146"/>
              <a:gd name="T5" fmla="*/ 2147483646 h 2744"/>
              <a:gd name="T6" fmla="*/ 0 60000 65536"/>
              <a:gd name="T7" fmla="*/ 0 60000 65536"/>
              <a:gd name="T8" fmla="*/ 0 60000 65536"/>
            </a:gdLst>
            <a:ahLst/>
            <a:cxnLst>
              <a:cxn ang="T6">
                <a:pos x="T0" y="T1"/>
              </a:cxn>
              <a:cxn ang="T7">
                <a:pos x="T2" y="T3"/>
              </a:cxn>
              <a:cxn ang="T8">
                <a:pos x="T4" y="T5"/>
              </a:cxn>
            </a:cxnLst>
            <a:rect l="0" t="0" r="r" b="b"/>
            <a:pathLst>
              <a:path w="3146" h="2744">
                <a:moveTo>
                  <a:pt x="0" y="0"/>
                </a:moveTo>
                <a:lnTo>
                  <a:pt x="0" y="2744"/>
                </a:lnTo>
                <a:lnTo>
                  <a:pt x="3146" y="274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40" name="Rectangle 19">
            <a:extLst>
              <a:ext uri="{FF2B5EF4-FFF2-40B4-BE49-F238E27FC236}">
                <a16:creationId xmlns:a16="http://schemas.microsoft.com/office/drawing/2014/main" id="{CF99F2AC-A719-4156-B364-0D6C4DCF433F}"/>
              </a:ext>
            </a:extLst>
          </p:cNvPr>
          <p:cNvSpPr>
            <a:spLocks noChangeArrowheads="1"/>
          </p:cNvSpPr>
          <p:nvPr/>
        </p:nvSpPr>
        <p:spPr bwMode="auto">
          <a:xfrm>
            <a:off x="7539038" y="5962651"/>
            <a:ext cx="833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Quantity</a:t>
            </a:r>
          </a:p>
        </p:txBody>
      </p:sp>
      <p:sp>
        <p:nvSpPr>
          <p:cNvPr id="26641" name="Rectangle 20">
            <a:extLst>
              <a:ext uri="{FF2B5EF4-FFF2-40B4-BE49-F238E27FC236}">
                <a16:creationId xmlns:a16="http://schemas.microsoft.com/office/drawing/2014/main" id="{FC493015-CA31-42EB-8E78-2563F2D23805}"/>
              </a:ext>
            </a:extLst>
          </p:cNvPr>
          <p:cNvSpPr>
            <a:spLocks noChangeArrowheads="1"/>
          </p:cNvSpPr>
          <p:nvPr/>
        </p:nvSpPr>
        <p:spPr bwMode="auto">
          <a:xfrm>
            <a:off x="4480867" y="1174068"/>
            <a:ext cx="2693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(consumer surplus at price</a:t>
            </a:r>
            <a:r>
              <a:rPr lang="el-GR" altLang="en-US" sz="1600" b="1" dirty="0">
                <a:solidFill>
                  <a:srgbClr val="000000"/>
                </a:solidFill>
                <a:latin typeface="Arial" panose="020B0604020202020204" pitchFamily="34" charset="0"/>
              </a:rPr>
              <a:t> </a:t>
            </a:r>
            <a:endParaRPr lang="en-US" altLang="en-US" sz="1600" b="1" dirty="0">
              <a:solidFill>
                <a:srgbClr val="000000"/>
              </a:solidFill>
              <a:latin typeface="Arial" panose="020B0604020202020204" pitchFamily="34" charset="0"/>
            </a:endParaRPr>
          </a:p>
        </p:txBody>
      </p:sp>
      <p:sp>
        <p:nvSpPr>
          <p:cNvPr id="26642" name="Rectangle 21">
            <a:extLst>
              <a:ext uri="{FF2B5EF4-FFF2-40B4-BE49-F238E27FC236}">
                <a16:creationId xmlns:a16="http://schemas.microsoft.com/office/drawing/2014/main" id="{787ABAEB-0090-402E-8875-14A3C4E40B5D}"/>
              </a:ext>
            </a:extLst>
          </p:cNvPr>
          <p:cNvSpPr>
            <a:spLocks noChangeArrowheads="1"/>
          </p:cNvSpPr>
          <p:nvPr/>
        </p:nvSpPr>
        <p:spPr bwMode="auto">
          <a:xfrm>
            <a:off x="7235825" y="1163639"/>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P</a:t>
            </a:r>
            <a:endParaRPr lang="en-US" altLang="en-US" sz="2400" dirty="0"/>
          </a:p>
        </p:txBody>
      </p:sp>
      <p:sp>
        <p:nvSpPr>
          <p:cNvPr id="26643" name="Freeform 22">
            <a:extLst>
              <a:ext uri="{FF2B5EF4-FFF2-40B4-BE49-F238E27FC236}">
                <a16:creationId xmlns:a16="http://schemas.microsoft.com/office/drawing/2014/main" id="{3841CAF7-31B3-4BF5-B82C-2F2969A7ACB4}"/>
              </a:ext>
            </a:extLst>
          </p:cNvPr>
          <p:cNvSpPr>
            <a:spLocks/>
          </p:cNvSpPr>
          <p:nvPr/>
        </p:nvSpPr>
        <p:spPr bwMode="auto">
          <a:xfrm>
            <a:off x="7385050" y="1298575"/>
            <a:ext cx="44450" cy="90488"/>
          </a:xfrm>
          <a:custGeom>
            <a:avLst/>
            <a:gdLst>
              <a:gd name="T0" fmla="*/ 70564375 w 28"/>
              <a:gd name="T1" fmla="*/ 0 h 57"/>
              <a:gd name="T2" fmla="*/ 50403125 w 28"/>
              <a:gd name="T3" fmla="*/ 0 h 57"/>
              <a:gd name="T4" fmla="*/ 30241875 w 28"/>
              <a:gd name="T5" fmla="*/ 20161361 h 57"/>
              <a:gd name="T6" fmla="*/ 0 w 28"/>
              <a:gd name="T7" fmla="*/ 32763006 h 57"/>
              <a:gd name="T8" fmla="*/ 0 w 28"/>
              <a:gd name="T9" fmla="*/ 63005048 h 57"/>
              <a:gd name="T10" fmla="*/ 40322500 w 28"/>
              <a:gd name="T11" fmla="*/ 42843687 h 57"/>
              <a:gd name="T12" fmla="*/ 40322500 w 28"/>
              <a:gd name="T13" fmla="*/ 143650494 h 57"/>
              <a:gd name="T14" fmla="*/ 70564375 w 28"/>
              <a:gd name="T15" fmla="*/ 143650494 h 57"/>
              <a:gd name="T16" fmla="*/ 70564375 w 28"/>
              <a:gd name="T17" fmla="*/ 10080681 h 57"/>
              <a:gd name="T18" fmla="*/ 70564375 w 28"/>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57">
                <a:moveTo>
                  <a:pt x="28" y="0"/>
                </a:moveTo>
                <a:lnTo>
                  <a:pt x="20" y="0"/>
                </a:lnTo>
                <a:lnTo>
                  <a:pt x="12" y="8"/>
                </a:lnTo>
                <a:lnTo>
                  <a:pt x="0" y="13"/>
                </a:lnTo>
                <a:lnTo>
                  <a:pt x="0" y="25"/>
                </a:lnTo>
                <a:lnTo>
                  <a:pt x="16" y="17"/>
                </a:lnTo>
                <a:lnTo>
                  <a:pt x="16" y="57"/>
                </a:lnTo>
                <a:lnTo>
                  <a:pt x="28" y="57"/>
                </a:lnTo>
                <a:lnTo>
                  <a:pt x="28" y="4"/>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44" name="Rectangle 23">
            <a:extLst>
              <a:ext uri="{FF2B5EF4-FFF2-40B4-BE49-F238E27FC236}">
                <a16:creationId xmlns:a16="http://schemas.microsoft.com/office/drawing/2014/main" id="{B464F952-6E68-4D48-BD5C-137AB81235A0}"/>
              </a:ext>
            </a:extLst>
          </p:cNvPr>
          <p:cNvSpPr>
            <a:spLocks noChangeArrowheads="1"/>
          </p:cNvSpPr>
          <p:nvPr/>
        </p:nvSpPr>
        <p:spPr bwMode="auto">
          <a:xfrm>
            <a:off x="2771776" y="1550989"/>
            <a:ext cx="5017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Price</a:t>
            </a:r>
          </a:p>
        </p:txBody>
      </p:sp>
      <p:sp>
        <p:nvSpPr>
          <p:cNvPr id="26645" name="Rectangle 24">
            <a:extLst>
              <a:ext uri="{FF2B5EF4-FFF2-40B4-BE49-F238E27FC236}">
                <a16:creationId xmlns:a16="http://schemas.microsoft.com/office/drawing/2014/main" id="{F949C8C6-1632-4F27-9A3E-CFF9AFED74E5}"/>
              </a:ext>
            </a:extLst>
          </p:cNvPr>
          <p:cNvSpPr>
            <a:spLocks noChangeArrowheads="1"/>
          </p:cNvSpPr>
          <p:nvPr/>
        </p:nvSpPr>
        <p:spPr bwMode="auto">
          <a:xfrm>
            <a:off x="3159125" y="5969001"/>
            <a:ext cx="1138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0</a:t>
            </a:r>
            <a:endParaRPr lang="en-US" altLang="en-US" sz="2400"/>
          </a:p>
        </p:txBody>
      </p:sp>
      <p:grpSp>
        <p:nvGrpSpPr>
          <p:cNvPr id="78873" name="Group 25">
            <a:extLst>
              <a:ext uri="{FF2B5EF4-FFF2-40B4-BE49-F238E27FC236}">
                <a16:creationId xmlns:a16="http://schemas.microsoft.com/office/drawing/2014/main" id="{6C110BA5-FFB9-4470-BB6C-2794B5E19382}"/>
              </a:ext>
            </a:extLst>
          </p:cNvPr>
          <p:cNvGrpSpPr>
            <a:grpSpLocks/>
          </p:cNvGrpSpPr>
          <p:nvPr/>
        </p:nvGrpSpPr>
        <p:grpSpPr bwMode="auto">
          <a:xfrm>
            <a:off x="3367088" y="1981201"/>
            <a:ext cx="4456113" cy="3908425"/>
            <a:chOff x="1161" y="1248"/>
            <a:chExt cx="2807" cy="2462"/>
          </a:xfrm>
        </p:grpSpPr>
        <p:sp>
          <p:nvSpPr>
            <p:cNvPr id="26660" name="Line 26">
              <a:extLst>
                <a:ext uri="{FF2B5EF4-FFF2-40B4-BE49-F238E27FC236}">
                  <a16:creationId xmlns:a16="http://schemas.microsoft.com/office/drawing/2014/main" id="{D5F2CED4-4C55-4679-8E57-740AC1C41B18}"/>
                </a:ext>
              </a:extLst>
            </p:cNvPr>
            <p:cNvSpPr>
              <a:spLocks noChangeShapeType="1"/>
            </p:cNvSpPr>
            <p:nvPr/>
          </p:nvSpPr>
          <p:spPr bwMode="auto">
            <a:xfrm>
              <a:off x="1161" y="1248"/>
              <a:ext cx="2634" cy="2462"/>
            </a:xfrm>
            <a:prstGeom prst="line">
              <a:avLst/>
            </a:prstGeom>
            <a:noFill/>
            <a:ln w="58738">
              <a:solidFill>
                <a:srgbClr val="004C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1" name="Rectangle 27">
              <a:extLst>
                <a:ext uri="{FF2B5EF4-FFF2-40B4-BE49-F238E27FC236}">
                  <a16:creationId xmlns:a16="http://schemas.microsoft.com/office/drawing/2014/main" id="{F5BCE9BC-C6C3-472F-BA73-85E92A4C79D8}"/>
                </a:ext>
              </a:extLst>
            </p:cNvPr>
            <p:cNvSpPr>
              <a:spLocks noChangeArrowheads="1"/>
            </p:cNvSpPr>
            <p:nvPr/>
          </p:nvSpPr>
          <p:spPr bwMode="auto">
            <a:xfrm>
              <a:off x="3480" y="3171"/>
              <a:ext cx="4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a:solidFill>
                    <a:srgbClr val="000000"/>
                  </a:solidFill>
                  <a:latin typeface="Arial" panose="020B0604020202020204" pitchFamily="34" charset="0"/>
                </a:rPr>
                <a:t>Demand</a:t>
              </a:r>
            </a:p>
          </p:txBody>
        </p:sp>
      </p:grpSp>
      <p:grpSp>
        <p:nvGrpSpPr>
          <p:cNvPr id="78876" name="Group 28">
            <a:extLst>
              <a:ext uri="{FF2B5EF4-FFF2-40B4-BE49-F238E27FC236}">
                <a16:creationId xmlns:a16="http://schemas.microsoft.com/office/drawing/2014/main" id="{159640DE-7C67-489B-969B-F753CC979AC3}"/>
              </a:ext>
            </a:extLst>
          </p:cNvPr>
          <p:cNvGrpSpPr>
            <a:grpSpLocks/>
          </p:cNvGrpSpPr>
          <p:nvPr/>
        </p:nvGrpSpPr>
        <p:grpSpPr bwMode="auto">
          <a:xfrm>
            <a:off x="3049588" y="3833813"/>
            <a:ext cx="2513012" cy="2379662"/>
            <a:chOff x="961" y="2415"/>
            <a:chExt cx="1583" cy="1499"/>
          </a:xfrm>
        </p:grpSpPr>
        <p:sp>
          <p:nvSpPr>
            <p:cNvPr id="26657" name="Freeform 29">
              <a:extLst>
                <a:ext uri="{FF2B5EF4-FFF2-40B4-BE49-F238E27FC236}">
                  <a16:creationId xmlns:a16="http://schemas.microsoft.com/office/drawing/2014/main" id="{2B4EE9A5-5758-4883-896D-DB90A8DB4922}"/>
                </a:ext>
              </a:extLst>
            </p:cNvPr>
            <p:cNvSpPr>
              <a:spLocks/>
            </p:cNvSpPr>
            <p:nvPr/>
          </p:nvSpPr>
          <p:spPr bwMode="auto">
            <a:xfrm>
              <a:off x="1161" y="2473"/>
              <a:ext cx="1304" cy="1237"/>
            </a:xfrm>
            <a:custGeom>
              <a:avLst/>
              <a:gdLst>
                <a:gd name="T0" fmla="*/ 0 w 1304"/>
                <a:gd name="T1" fmla="*/ 0 h 1237"/>
                <a:gd name="T2" fmla="*/ 1304 w 1304"/>
                <a:gd name="T3" fmla="*/ 0 h 1237"/>
                <a:gd name="T4" fmla="*/ 1304 w 1304"/>
                <a:gd name="T5" fmla="*/ 1237 h 1237"/>
                <a:gd name="T6" fmla="*/ 0 60000 65536"/>
                <a:gd name="T7" fmla="*/ 0 60000 65536"/>
                <a:gd name="T8" fmla="*/ 0 60000 65536"/>
              </a:gdLst>
              <a:ahLst/>
              <a:cxnLst>
                <a:cxn ang="T6">
                  <a:pos x="T0" y="T1"/>
                </a:cxn>
                <a:cxn ang="T7">
                  <a:pos x="T2" y="T3"/>
                </a:cxn>
                <a:cxn ang="T8">
                  <a:pos x="T4" y="T5"/>
                </a:cxn>
              </a:cxnLst>
              <a:rect l="0" t="0" r="r" b="b"/>
              <a:pathLst>
                <a:path w="1304" h="1237">
                  <a:moveTo>
                    <a:pt x="0" y="0"/>
                  </a:moveTo>
                  <a:lnTo>
                    <a:pt x="1304" y="0"/>
                  </a:lnTo>
                  <a:lnTo>
                    <a:pt x="1304" y="1237"/>
                  </a:lnTo>
                </a:path>
              </a:pathLst>
            </a:custGeom>
            <a:noFill/>
            <a:ln w="19050" cap="flat">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58" name="Rectangle 30">
              <a:extLst>
                <a:ext uri="{FF2B5EF4-FFF2-40B4-BE49-F238E27FC236}">
                  <a16:creationId xmlns:a16="http://schemas.microsoft.com/office/drawing/2014/main" id="{7A109937-9E07-4C43-A1F1-8BC304EAC2DE}"/>
                </a:ext>
              </a:extLst>
            </p:cNvPr>
            <p:cNvSpPr>
              <a:spLocks noChangeArrowheads="1"/>
            </p:cNvSpPr>
            <p:nvPr/>
          </p:nvSpPr>
          <p:spPr bwMode="auto">
            <a:xfrm>
              <a:off x="961" y="2415"/>
              <a:ext cx="1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P</a:t>
              </a:r>
              <a:r>
                <a:rPr lang="en-US" altLang="en-US" sz="1600" baseline="-25000">
                  <a:solidFill>
                    <a:srgbClr val="000000"/>
                  </a:solidFill>
                  <a:latin typeface="Arial" panose="020B0604020202020204" pitchFamily="34" charset="0"/>
                </a:rPr>
                <a:t>1</a:t>
              </a:r>
              <a:endParaRPr lang="en-US" altLang="en-US" sz="2400"/>
            </a:p>
          </p:txBody>
        </p:sp>
        <p:sp>
          <p:nvSpPr>
            <p:cNvPr id="26659" name="Rectangle 31">
              <a:extLst>
                <a:ext uri="{FF2B5EF4-FFF2-40B4-BE49-F238E27FC236}">
                  <a16:creationId xmlns:a16="http://schemas.microsoft.com/office/drawing/2014/main" id="{835CD52F-F509-46CF-BAC7-16B74D3387F8}"/>
                </a:ext>
              </a:extLst>
            </p:cNvPr>
            <p:cNvSpPr>
              <a:spLocks noChangeArrowheads="1"/>
            </p:cNvSpPr>
            <p:nvPr/>
          </p:nvSpPr>
          <p:spPr bwMode="auto">
            <a:xfrm>
              <a:off x="2395" y="3760"/>
              <a:ext cx="14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Q</a:t>
              </a:r>
              <a:r>
                <a:rPr lang="en-US" altLang="en-US" sz="1600" baseline="-25000">
                  <a:solidFill>
                    <a:srgbClr val="000000"/>
                  </a:solidFill>
                  <a:latin typeface="Arial" panose="020B0604020202020204" pitchFamily="34" charset="0"/>
                </a:rPr>
                <a:t>1</a:t>
              </a:r>
              <a:endParaRPr lang="en-US" altLang="en-US" sz="2400"/>
            </a:p>
          </p:txBody>
        </p:sp>
      </p:grpSp>
      <p:grpSp>
        <p:nvGrpSpPr>
          <p:cNvPr id="78880" name="Group 32">
            <a:extLst>
              <a:ext uri="{FF2B5EF4-FFF2-40B4-BE49-F238E27FC236}">
                <a16:creationId xmlns:a16="http://schemas.microsoft.com/office/drawing/2014/main" id="{BE4786F5-5306-4401-947A-8C2BE704DC37}"/>
              </a:ext>
            </a:extLst>
          </p:cNvPr>
          <p:cNvGrpSpPr>
            <a:grpSpLocks/>
          </p:cNvGrpSpPr>
          <p:nvPr/>
        </p:nvGrpSpPr>
        <p:grpSpPr bwMode="auto">
          <a:xfrm>
            <a:off x="3308352" y="3867150"/>
            <a:ext cx="303213" cy="342900"/>
            <a:chOff x="1124" y="2436"/>
            <a:chExt cx="191" cy="216"/>
          </a:xfrm>
        </p:grpSpPr>
        <p:sp>
          <p:nvSpPr>
            <p:cNvPr id="26655" name="Rectangle 33">
              <a:extLst>
                <a:ext uri="{FF2B5EF4-FFF2-40B4-BE49-F238E27FC236}">
                  <a16:creationId xmlns:a16="http://schemas.microsoft.com/office/drawing/2014/main" id="{F7E6DAF8-7303-45D9-8D0E-0E9812C72840}"/>
                </a:ext>
              </a:extLst>
            </p:cNvPr>
            <p:cNvSpPr>
              <a:spLocks noChangeArrowheads="1"/>
            </p:cNvSpPr>
            <p:nvPr/>
          </p:nvSpPr>
          <p:spPr bwMode="auto">
            <a:xfrm>
              <a:off x="1229" y="2497"/>
              <a:ext cx="8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B</a:t>
              </a:r>
              <a:endParaRPr lang="en-US" altLang="en-US" sz="2400"/>
            </a:p>
          </p:txBody>
        </p:sp>
        <p:sp>
          <p:nvSpPr>
            <p:cNvPr id="26656" name="Oval 34">
              <a:extLst>
                <a:ext uri="{FF2B5EF4-FFF2-40B4-BE49-F238E27FC236}">
                  <a16:creationId xmlns:a16="http://schemas.microsoft.com/office/drawing/2014/main" id="{171135E8-0BE3-47B8-8B6D-A9762B230B31}"/>
                </a:ext>
              </a:extLst>
            </p:cNvPr>
            <p:cNvSpPr>
              <a:spLocks noChangeArrowheads="1"/>
            </p:cNvSpPr>
            <p:nvPr/>
          </p:nvSpPr>
          <p:spPr bwMode="auto">
            <a:xfrm>
              <a:off x="1124" y="2436"/>
              <a:ext cx="86"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78883" name="Group 35">
            <a:extLst>
              <a:ext uri="{FF2B5EF4-FFF2-40B4-BE49-F238E27FC236}">
                <a16:creationId xmlns:a16="http://schemas.microsoft.com/office/drawing/2014/main" id="{2239345C-800F-4D1A-8026-DE3E7BD0A01B}"/>
              </a:ext>
            </a:extLst>
          </p:cNvPr>
          <p:cNvGrpSpPr>
            <a:grpSpLocks/>
          </p:cNvGrpSpPr>
          <p:nvPr/>
        </p:nvGrpSpPr>
        <p:grpSpPr bwMode="auto">
          <a:xfrm>
            <a:off x="3308352" y="1757367"/>
            <a:ext cx="290513" cy="282575"/>
            <a:chOff x="1124" y="1107"/>
            <a:chExt cx="183" cy="178"/>
          </a:xfrm>
        </p:grpSpPr>
        <p:sp>
          <p:nvSpPr>
            <p:cNvPr id="26653" name="Rectangle 36">
              <a:extLst>
                <a:ext uri="{FF2B5EF4-FFF2-40B4-BE49-F238E27FC236}">
                  <a16:creationId xmlns:a16="http://schemas.microsoft.com/office/drawing/2014/main" id="{41D10D2E-A095-4999-B796-AB3E6FD4A584}"/>
                </a:ext>
              </a:extLst>
            </p:cNvPr>
            <p:cNvSpPr>
              <a:spLocks noChangeArrowheads="1"/>
            </p:cNvSpPr>
            <p:nvPr/>
          </p:nvSpPr>
          <p:spPr bwMode="auto">
            <a:xfrm>
              <a:off x="1221" y="1107"/>
              <a:ext cx="8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A</a:t>
              </a:r>
              <a:endParaRPr lang="en-US" altLang="en-US" sz="2400"/>
            </a:p>
          </p:txBody>
        </p:sp>
        <p:sp>
          <p:nvSpPr>
            <p:cNvPr id="26654" name="Oval 37">
              <a:extLst>
                <a:ext uri="{FF2B5EF4-FFF2-40B4-BE49-F238E27FC236}">
                  <a16:creationId xmlns:a16="http://schemas.microsoft.com/office/drawing/2014/main" id="{7D45F1EF-BFEF-405E-A0BC-A2CA4BC58630}"/>
                </a:ext>
              </a:extLst>
            </p:cNvPr>
            <p:cNvSpPr>
              <a:spLocks noChangeArrowheads="1"/>
            </p:cNvSpPr>
            <p:nvPr/>
          </p:nvSpPr>
          <p:spPr bwMode="auto">
            <a:xfrm>
              <a:off x="1124" y="1199"/>
              <a:ext cx="86"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78886" name="Group 38">
            <a:extLst>
              <a:ext uri="{FF2B5EF4-FFF2-40B4-BE49-F238E27FC236}">
                <a16:creationId xmlns:a16="http://schemas.microsoft.com/office/drawing/2014/main" id="{5401CE0C-2E2D-44EA-A435-38823B3F1D87}"/>
              </a:ext>
            </a:extLst>
          </p:cNvPr>
          <p:cNvGrpSpPr>
            <a:grpSpLocks/>
          </p:cNvGrpSpPr>
          <p:nvPr/>
        </p:nvGrpSpPr>
        <p:grpSpPr bwMode="auto">
          <a:xfrm>
            <a:off x="5229225" y="3867150"/>
            <a:ext cx="287338" cy="342900"/>
            <a:chOff x="2334" y="2436"/>
            <a:chExt cx="181" cy="216"/>
          </a:xfrm>
        </p:grpSpPr>
        <p:sp>
          <p:nvSpPr>
            <p:cNvPr id="26651" name="Rectangle 39">
              <a:extLst>
                <a:ext uri="{FF2B5EF4-FFF2-40B4-BE49-F238E27FC236}">
                  <a16:creationId xmlns:a16="http://schemas.microsoft.com/office/drawing/2014/main" id="{AC12B961-F9A5-4BA4-B5E0-678569E90323}"/>
                </a:ext>
              </a:extLst>
            </p:cNvPr>
            <p:cNvSpPr>
              <a:spLocks noChangeArrowheads="1"/>
            </p:cNvSpPr>
            <p:nvPr/>
          </p:nvSpPr>
          <p:spPr bwMode="auto">
            <a:xfrm>
              <a:off x="2334" y="2497"/>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C</a:t>
              </a:r>
              <a:endParaRPr lang="en-US" altLang="en-US" sz="2400"/>
            </a:p>
          </p:txBody>
        </p:sp>
        <p:sp>
          <p:nvSpPr>
            <p:cNvPr id="26652" name="Oval 40">
              <a:extLst>
                <a:ext uri="{FF2B5EF4-FFF2-40B4-BE49-F238E27FC236}">
                  <a16:creationId xmlns:a16="http://schemas.microsoft.com/office/drawing/2014/main" id="{69F7C6B1-9F24-4F4A-92BC-F4C4A97D1208}"/>
                </a:ext>
              </a:extLst>
            </p:cNvPr>
            <p:cNvSpPr>
              <a:spLocks noChangeArrowheads="1"/>
            </p:cNvSpPr>
            <p:nvPr/>
          </p:nvSpPr>
          <p:spPr bwMode="auto">
            <a:xfrm>
              <a:off x="2429" y="2436"/>
              <a:ext cx="86"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spTree>
    <p:extLst>
      <p:ext uri="{BB962C8B-B14F-4D97-AF65-F5344CB8AC3E}">
        <p14:creationId xmlns:p14="http://schemas.microsoft.com/office/powerpoint/2010/main" val="78978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78873"/>
                                        </p:tgtEl>
                                        <p:attrNameLst>
                                          <p:attrName>style.visibility</p:attrName>
                                        </p:attrNameLst>
                                      </p:cBhvr>
                                      <p:to>
                                        <p:strVal val="visible"/>
                                      </p:to>
                                    </p:set>
                                    <p:animEffect transition="in" filter="strips(downRight)">
                                      <p:cBhvr>
                                        <p:cTn id="7" dur="500"/>
                                        <p:tgtEl>
                                          <p:spTgt spid="788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78876"/>
                                        </p:tgtEl>
                                        <p:attrNameLst>
                                          <p:attrName>style.visibility</p:attrName>
                                        </p:attrNameLst>
                                      </p:cBhvr>
                                      <p:to>
                                        <p:strVal val="visible"/>
                                      </p:to>
                                    </p:set>
                                    <p:animEffect transition="in" filter="strips(upRight)">
                                      <p:cBhvr>
                                        <p:cTn id="12" dur="500"/>
                                        <p:tgtEl>
                                          <p:spTgt spid="788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8883"/>
                                        </p:tgtEl>
                                        <p:attrNameLst>
                                          <p:attrName>style.visibility</p:attrName>
                                        </p:attrNameLst>
                                      </p:cBhvr>
                                      <p:to>
                                        <p:strVal val="visible"/>
                                      </p:to>
                                    </p:set>
                                    <p:animEffect transition="in" filter="dissolve">
                                      <p:cBhvr>
                                        <p:cTn id="17" dur="500"/>
                                        <p:tgtEl>
                                          <p:spTgt spid="788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8880"/>
                                        </p:tgtEl>
                                        <p:attrNameLst>
                                          <p:attrName>style.visibility</p:attrName>
                                        </p:attrNameLst>
                                      </p:cBhvr>
                                      <p:to>
                                        <p:strVal val="visible"/>
                                      </p:to>
                                    </p:set>
                                    <p:animEffect transition="in" filter="dissolve">
                                      <p:cBhvr>
                                        <p:cTn id="22" dur="500"/>
                                        <p:tgtEl>
                                          <p:spTgt spid="788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8886"/>
                                        </p:tgtEl>
                                        <p:attrNameLst>
                                          <p:attrName>style.visibility</p:attrName>
                                        </p:attrNameLst>
                                      </p:cBhvr>
                                      <p:to>
                                        <p:strVal val="visible"/>
                                      </p:to>
                                    </p:set>
                                    <p:animEffect transition="in" filter="dissolve">
                                      <p:cBhvr>
                                        <p:cTn id="27" dur="500"/>
                                        <p:tgtEl>
                                          <p:spTgt spid="788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78862"/>
                                        </p:tgtEl>
                                        <p:attrNameLst>
                                          <p:attrName>style.visibility</p:attrName>
                                        </p:attrNameLst>
                                      </p:cBhvr>
                                      <p:to>
                                        <p:strVal val="visible"/>
                                      </p:to>
                                    </p:set>
                                    <p:animEffect transition="in" filter="dissolve">
                                      <p:cBhvr>
                                        <p:cTn id="32" dur="500"/>
                                        <p:tgtEl>
                                          <p:spTgt spid="78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CFF03283-CE09-4251-AB30-09449E923B2E}"/>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r="1688"/>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a:extLst>
              <a:ext uri="{FF2B5EF4-FFF2-40B4-BE49-F238E27FC236}">
                <a16:creationId xmlns:a16="http://schemas.microsoft.com/office/drawing/2014/main" id="{88D41F9B-99D5-4E70-900C-B23B051484FE}"/>
              </a:ext>
            </a:extLst>
          </p:cNvPr>
          <p:cNvSpPr>
            <a:spLocks noGrp="1" noChangeArrowheads="1"/>
          </p:cNvSpPr>
          <p:nvPr>
            <p:ph type="title"/>
          </p:nvPr>
        </p:nvSpPr>
        <p:spPr>
          <a:xfrm>
            <a:off x="2133600" y="50800"/>
            <a:ext cx="8229600" cy="685800"/>
          </a:xfrm>
        </p:spPr>
        <p:txBody>
          <a:bodyPr/>
          <a:lstStyle/>
          <a:p>
            <a:pPr algn="l">
              <a:lnSpc>
                <a:spcPct val="80000"/>
              </a:lnSpc>
            </a:pPr>
            <a:r>
              <a:rPr lang="en-US" altLang="en-US" sz="2400" dirty="0">
                <a:solidFill>
                  <a:schemeClr val="bg1"/>
                </a:solidFill>
              </a:rPr>
              <a:t>How a change in price affects consumer surplus</a:t>
            </a:r>
          </a:p>
        </p:txBody>
      </p:sp>
      <p:sp>
        <p:nvSpPr>
          <p:cNvPr id="27652" name="Text Box 4">
            <a:extLst>
              <a:ext uri="{FF2B5EF4-FFF2-40B4-BE49-F238E27FC236}">
                <a16:creationId xmlns:a16="http://schemas.microsoft.com/office/drawing/2014/main" id="{01ED5C24-642C-4105-BD17-72166282720F}"/>
              </a:ext>
            </a:extLst>
          </p:cNvPr>
          <p:cNvSpPr txBox="1">
            <a:spLocks noChangeArrowheads="1"/>
          </p:cNvSpPr>
          <p:nvPr/>
        </p:nvSpPr>
        <p:spPr bwMode="auto">
          <a:xfrm>
            <a:off x="8088313" y="6680201"/>
            <a:ext cx="2641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800" b="1">
                <a:solidFill>
                  <a:schemeClr val="bg1"/>
                </a:solidFill>
                <a:latin typeface="Arial" panose="020B0604020202020204" pitchFamily="34" charset="0"/>
              </a:rPr>
              <a:t>Copyright©2003  Southwestern/Thomson Learning</a:t>
            </a:r>
          </a:p>
        </p:txBody>
      </p:sp>
      <p:sp>
        <p:nvSpPr>
          <p:cNvPr id="27653" name="Rectangle 5">
            <a:extLst>
              <a:ext uri="{FF2B5EF4-FFF2-40B4-BE49-F238E27FC236}">
                <a16:creationId xmlns:a16="http://schemas.microsoft.com/office/drawing/2014/main" id="{53A3051C-88A8-464C-B2B5-AB3E35B2C6BC}"/>
              </a:ext>
            </a:extLst>
          </p:cNvPr>
          <p:cNvSpPr>
            <a:spLocks noChangeArrowheads="1"/>
          </p:cNvSpPr>
          <p:nvPr/>
        </p:nvSpPr>
        <p:spPr bwMode="auto">
          <a:xfrm>
            <a:off x="3870326" y="1728788"/>
            <a:ext cx="4994275" cy="4354512"/>
          </a:xfrm>
          <a:prstGeom prst="rect">
            <a:avLst/>
          </a:prstGeom>
          <a:solidFill>
            <a:srgbClr val="F3F6F9"/>
          </a:solidFill>
          <a:ln w="212725">
            <a:solidFill>
              <a:srgbClr val="F3F6F9"/>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54" name="Rectangle 6">
            <a:extLst>
              <a:ext uri="{FF2B5EF4-FFF2-40B4-BE49-F238E27FC236}">
                <a16:creationId xmlns:a16="http://schemas.microsoft.com/office/drawing/2014/main" id="{EC0139D4-84B9-41CC-B375-BCDE53EECA92}"/>
              </a:ext>
            </a:extLst>
          </p:cNvPr>
          <p:cNvSpPr>
            <a:spLocks noChangeArrowheads="1"/>
          </p:cNvSpPr>
          <p:nvPr/>
        </p:nvSpPr>
        <p:spPr bwMode="auto">
          <a:xfrm>
            <a:off x="3870326" y="1728788"/>
            <a:ext cx="4994275" cy="4354512"/>
          </a:xfrm>
          <a:prstGeom prst="rect">
            <a:avLst/>
          </a:prstGeom>
          <a:solidFill>
            <a:srgbClr val="F2F4F8"/>
          </a:solidFill>
          <a:ln w="193675">
            <a:solidFill>
              <a:srgbClr val="F2F4F8"/>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55" name="Rectangle 7">
            <a:extLst>
              <a:ext uri="{FF2B5EF4-FFF2-40B4-BE49-F238E27FC236}">
                <a16:creationId xmlns:a16="http://schemas.microsoft.com/office/drawing/2014/main" id="{FE5AD1DA-BA1D-47EC-A8E4-64811F80D1F8}"/>
              </a:ext>
            </a:extLst>
          </p:cNvPr>
          <p:cNvSpPr>
            <a:spLocks noChangeArrowheads="1"/>
          </p:cNvSpPr>
          <p:nvPr/>
        </p:nvSpPr>
        <p:spPr bwMode="auto">
          <a:xfrm>
            <a:off x="3870326" y="1728788"/>
            <a:ext cx="4994275" cy="4354512"/>
          </a:xfrm>
          <a:prstGeom prst="rect">
            <a:avLst/>
          </a:prstGeom>
          <a:solidFill>
            <a:srgbClr val="F1F4F7"/>
          </a:solidFill>
          <a:ln w="174625">
            <a:solidFill>
              <a:srgbClr val="F1F4F7"/>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56" name="Rectangle 8">
            <a:extLst>
              <a:ext uri="{FF2B5EF4-FFF2-40B4-BE49-F238E27FC236}">
                <a16:creationId xmlns:a16="http://schemas.microsoft.com/office/drawing/2014/main" id="{8A51C5C5-40AE-49FB-9F1D-5C98205E6D33}"/>
              </a:ext>
            </a:extLst>
          </p:cNvPr>
          <p:cNvSpPr>
            <a:spLocks noChangeArrowheads="1"/>
          </p:cNvSpPr>
          <p:nvPr/>
        </p:nvSpPr>
        <p:spPr bwMode="auto">
          <a:xfrm>
            <a:off x="3870326" y="1728788"/>
            <a:ext cx="4994275" cy="4354512"/>
          </a:xfrm>
          <a:prstGeom prst="rect">
            <a:avLst/>
          </a:prstGeom>
          <a:solidFill>
            <a:srgbClr val="F0F2F5"/>
          </a:solidFill>
          <a:ln w="155575">
            <a:solidFill>
              <a:srgbClr val="F0F2F5"/>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57" name="Rectangle 9">
            <a:extLst>
              <a:ext uri="{FF2B5EF4-FFF2-40B4-BE49-F238E27FC236}">
                <a16:creationId xmlns:a16="http://schemas.microsoft.com/office/drawing/2014/main" id="{99C0AD1A-C083-4B6F-AAE1-F72010445825}"/>
              </a:ext>
            </a:extLst>
          </p:cNvPr>
          <p:cNvSpPr>
            <a:spLocks noChangeArrowheads="1"/>
          </p:cNvSpPr>
          <p:nvPr/>
        </p:nvSpPr>
        <p:spPr bwMode="auto">
          <a:xfrm>
            <a:off x="3870326" y="1728788"/>
            <a:ext cx="4994275" cy="4354512"/>
          </a:xfrm>
          <a:prstGeom prst="rect">
            <a:avLst/>
          </a:prstGeom>
          <a:solidFill>
            <a:srgbClr val="EEF1F4"/>
          </a:solidFill>
          <a:ln w="134938">
            <a:solidFill>
              <a:srgbClr val="EEF1F4"/>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58" name="Rectangle 10">
            <a:extLst>
              <a:ext uri="{FF2B5EF4-FFF2-40B4-BE49-F238E27FC236}">
                <a16:creationId xmlns:a16="http://schemas.microsoft.com/office/drawing/2014/main" id="{D21EAC6F-7D81-474B-90C2-24F88B1FCF1E}"/>
              </a:ext>
            </a:extLst>
          </p:cNvPr>
          <p:cNvSpPr>
            <a:spLocks noChangeArrowheads="1"/>
          </p:cNvSpPr>
          <p:nvPr/>
        </p:nvSpPr>
        <p:spPr bwMode="auto">
          <a:xfrm>
            <a:off x="3870326" y="1728788"/>
            <a:ext cx="4994275" cy="4354512"/>
          </a:xfrm>
          <a:prstGeom prst="rect">
            <a:avLst/>
          </a:prstGeom>
          <a:solidFill>
            <a:srgbClr val="EDEFF3"/>
          </a:solidFill>
          <a:ln w="115888">
            <a:solidFill>
              <a:srgbClr val="EDEFF3"/>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59" name="Rectangle 11">
            <a:extLst>
              <a:ext uri="{FF2B5EF4-FFF2-40B4-BE49-F238E27FC236}">
                <a16:creationId xmlns:a16="http://schemas.microsoft.com/office/drawing/2014/main" id="{43DBA28A-77DA-466B-A719-C1D29C63672E}"/>
              </a:ext>
            </a:extLst>
          </p:cNvPr>
          <p:cNvSpPr>
            <a:spLocks noChangeArrowheads="1"/>
          </p:cNvSpPr>
          <p:nvPr/>
        </p:nvSpPr>
        <p:spPr bwMode="auto">
          <a:xfrm>
            <a:off x="3870326" y="1728788"/>
            <a:ext cx="4994275" cy="4354512"/>
          </a:xfrm>
          <a:prstGeom prst="rect">
            <a:avLst/>
          </a:prstGeom>
          <a:solidFill>
            <a:srgbClr val="EBEEF2"/>
          </a:solidFill>
          <a:ln w="96838">
            <a:solidFill>
              <a:srgbClr val="EBEEF2"/>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60" name="Rectangle 12">
            <a:extLst>
              <a:ext uri="{FF2B5EF4-FFF2-40B4-BE49-F238E27FC236}">
                <a16:creationId xmlns:a16="http://schemas.microsoft.com/office/drawing/2014/main" id="{7F7E4C0D-D059-40FE-9CE1-6B165BCB5ACE}"/>
              </a:ext>
            </a:extLst>
          </p:cNvPr>
          <p:cNvSpPr>
            <a:spLocks noChangeArrowheads="1"/>
          </p:cNvSpPr>
          <p:nvPr/>
        </p:nvSpPr>
        <p:spPr bwMode="auto">
          <a:xfrm>
            <a:off x="3870326" y="1728788"/>
            <a:ext cx="4994275" cy="4354512"/>
          </a:xfrm>
          <a:prstGeom prst="rect">
            <a:avLst/>
          </a:prstGeom>
          <a:solidFill>
            <a:srgbClr val="EAECF1"/>
          </a:solidFill>
          <a:ln w="77788">
            <a:solidFill>
              <a:srgbClr val="EAECF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61" name="Rectangle 13">
            <a:extLst>
              <a:ext uri="{FF2B5EF4-FFF2-40B4-BE49-F238E27FC236}">
                <a16:creationId xmlns:a16="http://schemas.microsoft.com/office/drawing/2014/main" id="{43CDB2A1-0D6B-486F-ADBA-D37E1662BDE4}"/>
              </a:ext>
            </a:extLst>
          </p:cNvPr>
          <p:cNvSpPr>
            <a:spLocks noChangeArrowheads="1"/>
          </p:cNvSpPr>
          <p:nvPr/>
        </p:nvSpPr>
        <p:spPr bwMode="auto">
          <a:xfrm>
            <a:off x="3870326" y="1728788"/>
            <a:ext cx="4994275" cy="4354512"/>
          </a:xfrm>
          <a:prstGeom prst="rect">
            <a:avLst/>
          </a:prstGeom>
          <a:solidFill>
            <a:srgbClr val="E9EBF0"/>
          </a:solidFill>
          <a:ln w="58738">
            <a:solidFill>
              <a:srgbClr val="E9EBF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62" name="Rectangle 14">
            <a:extLst>
              <a:ext uri="{FF2B5EF4-FFF2-40B4-BE49-F238E27FC236}">
                <a16:creationId xmlns:a16="http://schemas.microsoft.com/office/drawing/2014/main" id="{E6492E49-A003-45FF-8754-BB0B7ECE0343}"/>
              </a:ext>
            </a:extLst>
          </p:cNvPr>
          <p:cNvSpPr>
            <a:spLocks noChangeArrowheads="1"/>
          </p:cNvSpPr>
          <p:nvPr/>
        </p:nvSpPr>
        <p:spPr bwMode="auto">
          <a:xfrm>
            <a:off x="3870326" y="1728788"/>
            <a:ext cx="4994275" cy="4354512"/>
          </a:xfrm>
          <a:prstGeom prst="rect">
            <a:avLst/>
          </a:prstGeom>
          <a:solidFill>
            <a:srgbClr val="E7EAEF"/>
          </a:solidFill>
          <a:ln w="38100">
            <a:solidFill>
              <a:srgbClr val="E7EA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63" name="Rectangle 15">
            <a:extLst>
              <a:ext uri="{FF2B5EF4-FFF2-40B4-BE49-F238E27FC236}">
                <a16:creationId xmlns:a16="http://schemas.microsoft.com/office/drawing/2014/main" id="{F56FF139-5FF7-4EF8-BA8E-39E19E4AB4C6}"/>
              </a:ext>
            </a:extLst>
          </p:cNvPr>
          <p:cNvSpPr>
            <a:spLocks noChangeArrowheads="1"/>
          </p:cNvSpPr>
          <p:nvPr/>
        </p:nvSpPr>
        <p:spPr bwMode="auto">
          <a:xfrm>
            <a:off x="3870326" y="1728788"/>
            <a:ext cx="4994275" cy="4354512"/>
          </a:xfrm>
          <a:prstGeom prst="rect">
            <a:avLst/>
          </a:prstGeom>
          <a:solidFill>
            <a:srgbClr val="E6E9EF"/>
          </a:solidFill>
          <a:ln w="19050">
            <a:solidFill>
              <a:srgbClr val="E6E9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64" name="Rectangle 16">
            <a:extLst>
              <a:ext uri="{FF2B5EF4-FFF2-40B4-BE49-F238E27FC236}">
                <a16:creationId xmlns:a16="http://schemas.microsoft.com/office/drawing/2014/main" id="{D4FDE63E-B122-4EB4-BBF3-53DE0FA86791}"/>
              </a:ext>
            </a:extLst>
          </p:cNvPr>
          <p:cNvSpPr>
            <a:spLocks noChangeArrowheads="1"/>
          </p:cNvSpPr>
          <p:nvPr/>
        </p:nvSpPr>
        <p:spPr bwMode="auto">
          <a:xfrm>
            <a:off x="3794125" y="1631951"/>
            <a:ext cx="4973638" cy="4354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77841" name="Rectangle 17">
            <a:extLst>
              <a:ext uri="{FF2B5EF4-FFF2-40B4-BE49-F238E27FC236}">
                <a16:creationId xmlns:a16="http://schemas.microsoft.com/office/drawing/2014/main" id="{56CDF18C-972A-4FFC-ACD8-737EBC5FF0B8}"/>
              </a:ext>
            </a:extLst>
          </p:cNvPr>
          <p:cNvSpPr>
            <a:spLocks noChangeArrowheads="1"/>
          </p:cNvSpPr>
          <p:nvPr/>
        </p:nvSpPr>
        <p:spPr bwMode="auto">
          <a:xfrm>
            <a:off x="3773489" y="3944938"/>
            <a:ext cx="2071687" cy="952500"/>
          </a:xfrm>
          <a:prstGeom prst="rect">
            <a:avLst/>
          </a:prstGeom>
          <a:solidFill>
            <a:srgbClr val="B4D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77842" name="Freeform 18">
            <a:extLst>
              <a:ext uri="{FF2B5EF4-FFF2-40B4-BE49-F238E27FC236}">
                <a16:creationId xmlns:a16="http://schemas.microsoft.com/office/drawing/2014/main" id="{0A3DDF6A-632F-4AA0-9668-616FE5C40FC4}"/>
              </a:ext>
            </a:extLst>
          </p:cNvPr>
          <p:cNvSpPr>
            <a:spLocks/>
          </p:cNvSpPr>
          <p:nvPr/>
        </p:nvSpPr>
        <p:spPr bwMode="auto">
          <a:xfrm>
            <a:off x="5845176" y="3944938"/>
            <a:ext cx="987425" cy="952500"/>
          </a:xfrm>
          <a:custGeom>
            <a:avLst/>
            <a:gdLst>
              <a:gd name="T0" fmla="*/ 0 w 622"/>
              <a:gd name="T1" fmla="*/ 0 h 600"/>
              <a:gd name="T2" fmla="*/ 0 w 622"/>
              <a:gd name="T3" fmla="*/ 1512093750 h 600"/>
              <a:gd name="T4" fmla="*/ 1567537188 w 622"/>
              <a:gd name="T5" fmla="*/ 1512093750 h 600"/>
              <a:gd name="T6" fmla="*/ 0 w 622"/>
              <a:gd name="T7" fmla="*/ 0 h 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2" h="600">
                <a:moveTo>
                  <a:pt x="0" y="0"/>
                </a:moveTo>
                <a:lnTo>
                  <a:pt x="0" y="600"/>
                </a:lnTo>
                <a:lnTo>
                  <a:pt x="622" y="600"/>
                </a:lnTo>
                <a:lnTo>
                  <a:pt x="0" y="0"/>
                </a:lnTo>
                <a:close/>
              </a:path>
            </a:pathLst>
          </a:custGeom>
          <a:solidFill>
            <a:srgbClr val="0099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77843" name="Group 19">
            <a:extLst>
              <a:ext uri="{FF2B5EF4-FFF2-40B4-BE49-F238E27FC236}">
                <a16:creationId xmlns:a16="http://schemas.microsoft.com/office/drawing/2014/main" id="{E0C40126-AD66-45BD-B5B2-715F3E2A6217}"/>
              </a:ext>
            </a:extLst>
          </p:cNvPr>
          <p:cNvGrpSpPr>
            <a:grpSpLocks/>
          </p:cNvGrpSpPr>
          <p:nvPr/>
        </p:nvGrpSpPr>
        <p:grpSpPr bwMode="auto">
          <a:xfrm>
            <a:off x="3794126" y="1981200"/>
            <a:ext cx="2051051" cy="1963738"/>
            <a:chOff x="1430" y="1248"/>
            <a:chExt cx="1292" cy="1237"/>
          </a:xfrm>
        </p:grpSpPr>
        <p:sp>
          <p:nvSpPr>
            <p:cNvPr id="27716" name="Freeform 20">
              <a:extLst>
                <a:ext uri="{FF2B5EF4-FFF2-40B4-BE49-F238E27FC236}">
                  <a16:creationId xmlns:a16="http://schemas.microsoft.com/office/drawing/2014/main" id="{ACC5FC59-2756-4F8A-AFF3-3814F1BCE001}"/>
                </a:ext>
              </a:extLst>
            </p:cNvPr>
            <p:cNvSpPr>
              <a:spLocks/>
            </p:cNvSpPr>
            <p:nvPr/>
          </p:nvSpPr>
          <p:spPr bwMode="auto">
            <a:xfrm>
              <a:off x="1430" y="1248"/>
              <a:ext cx="1292" cy="1237"/>
            </a:xfrm>
            <a:custGeom>
              <a:avLst/>
              <a:gdLst>
                <a:gd name="T0" fmla="*/ 0 w 1292"/>
                <a:gd name="T1" fmla="*/ 0 h 1237"/>
                <a:gd name="T2" fmla="*/ 0 w 1292"/>
                <a:gd name="T3" fmla="*/ 1237 h 1237"/>
                <a:gd name="T4" fmla="*/ 1292 w 1292"/>
                <a:gd name="T5" fmla="*/ 1237 h 1237"/>
                <a:gd name="T6" fmla="*/ 0 w 1292"/>
                <a:gd name="T7" fmla="*/ 0 h 12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92" h="1237">
                  <a:moveTo>
                    <a:pt x="0" y="0"/>
                  </a:moveTo>
                  <a:lnTo>
                    <a:pt x="0" y="1237"/>
                  </a:lnTo>
                  <a:lnTo>
                    <a:pt x="1292" y="1237"/>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717" name="Rectangle 21">
              <a:extLst>
                <a:ext uri="{FF2B5EF4-FFF2-40B4-BE49-F238E27FC236}">
                  <a16:creationId xmlns:a16="http://schemas.microsoft.com/office/drawing/2014/main" id="{4229311D-34A8-4100-A338-675BF528429E}"/>
                </a:ext>
              </a:extLst>
            </p:cNvPr>
            <p:cNvSpPr>
              <a:spLocks noChangeArrowheads="1"/>
            </p:cNvSpPr>
            <p:nvPr/>
          </p:nvSpPr>
          <p:spPr bwMode="auto">
            <a:xfrm>
              <a:off x="1648" y="1887"/>
              <a:ext cx="604"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a:solidFill>
                    <a:srgbClr val="000000"/>
                  </a:solidFill>
                  <a:latin typeface="Arial" panose="020B0604020202020204" pitchFamily="34" charset="0"/>
                </a:rPr>
                <a:t>Initial </a:t>
              </a:r>
            </a:p>
            <a:p>
              <a:pPr>
                <a:spcBef>
                  <a:spcPct val="0"/>
                </a:spcBef>
                <a:buFontTx/>
                <a:buNone/>
              </a:pPr>
              <a:r>
                <a:rPr lang="en-US" altLang="en-US" sz="1600" dirty="0">
                  <a:solidFill>
                    <a:srgbClr val="000000"/>
                  </a:solidFill>
                  <a:latin typeface="Arial" panose="020B0604020202020204" pitchFamily="34" charset="0"/>
                </a:rPr>
                <a:t>consumer </a:t>
              </a:r>
            </a:p>
            <a:p>
              <a:pPr>
                <a:spcBef>
                  <a:spcPct val="0"/>
                </a:spcBef>
                <a:buFontTx/>
                <a:buNone/>
              </a:pPr>
              <a:r>
                <a:rPr lang="en-US" altLang="en-US" sz="1600" dirty="0">
                  <a:solidFill>
                    <a:srgbClr val="000000"/>
                  </a:solidFill>
                  <a:latin typeface="Arial" panose="020B0604020202020204" pitchFamily="34" charset="0"/>
                </a:rPr>
                <a:t>surplus</a:t>
              </a:r>
            </a:p>
          </p:txBody>
        </p:sp>
        <p:sp>
          <p:nvSpPr>
            <p:cNvPr id="27718" name="Rectangle 22">
              <a:extLst>
                <a:ext uri="{FF2B5EF4-FFF2-40B4-BE49-F238E27FC236}">
                  <a16:creationId xmlns:a16="http://schemas.microsoft.com/office/drawing/2014/main" id="{0DD54561-3AE3-4DBF-B515-19BF459B8087}"/>
                </a:ext>
              </a:extLst>
            </p:cNvPr>
            <p:cNvSpPr>
              <a:spLocks noChangeArrowheads="1"/>
            </p:cNvSpPr>
            <p:nvPr/>
          </p:nvSpPr>
          <p:spPr bwMode="auto">
            <a:xfrm>
              <a:off x="1514" y="2050"/>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sp>
          <p:nvSpPr>
            <p:cNvPr id="27719" name="Rectangle 23">
              <a:extLst>
                <a:ext uri="{FF2B5EF4-FFF2-40B4-BE49-F238E27FC236}">
                  <a16:creationId xmlns:a16="http://schemas.microsoft.com/office/drawing/2014/main" id="{265BE46B-6E52-4E3A-BE97-EE73684A7C69}"/>
                </a:ext>
              </a:extLst>
            </p:cNvPr>
            <p:cNvSpPr>
              <a:spLocks noChangeArrowheads="1"/>
            </p:cNvSpPr>
            <p:nvPr/>
          </p:nvSpPr>
          <p:spPr bwMode="auto">
            <a:xfrm>
              <a:off x="1591" y="2212"/>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grpSp>
      <p:sp>
        <p:nvSpPr>
          <p:cNvPr id="27668" name="Freeform 24">
            <a:extLst>
              <a:ext uri="{FF2B5EF4-FFF2-40B4-BE49-F238E27FC236}">
                <a16:creationId xmlns:a16="http://schemas.microsoft.com/office/drawing/2014/main" id="{D87B408D-10FB-4942-A021-2D67266D360B}"/>
              </a:ext>
            </a:extLst>
          </p:cNvPr>
          <p:cNvSpPr>
            <a:spLocks/>
          </p:cNvSpPr>
          <p:nvPr/>
        </p:nvSpPr>
        <p:spPr bwMode="auto">
          <a:xfrm>
            <a:off x="3794125" y="1631951"/>
            <a:ext cx="4973638" cy="4354513"/>
          </a:xfrm>
          <a:custGeom>
            <a:avLst/>
            <a:gdLst>
              <a:gd name="T0" fmla="*/ 0 w 3133"/>
              <a:gd name="T1" fmla="*/ 0 h 2743"/>
              <a:gd name="T2" fmla="*/ 0 w 3133"/>
              <a:gd name="T3" fmla="*/ 2147483646 h 2743"/>
              <a:gd name="T4" fmla="*/ 2147483646 w 3133"/>
              <a:gd name="T5" fmla="*/ 2147483646 h 2743"/>
              <a:gd name="T6" fmla="*/ 0 60000 65536"/>
              <a:gd name="T7" fmla="*/ 0 60000 65536"/>
              <a:gd name="T8" fmla="*/ 0 60000 65536"/>
            </a:gdLst>
            <a:ahLst/>
            <a:cxnLst>
              <a:cxn ang="T6">
                <a:pos x="T0" y="T1"/>
              </a:cxn>
              <a:cxn ang="T7">
                <a:pos x="T2" y="T3"/>
              </a:cxn>
              <a:cxn ang="T8">
                <a:pos x="T4" y="T5"/>
              </a:cxn>
            </a:cxnLst>
            <a:rect l="0" t="0" r="r" b="b"/>
            <a:pathLst>
              <a:path w="3133" h="2743">
                <a:moveTo>
                  <a:pt x="0" y="0"/>
                </a:moveTo>
                <a:lnTo>
                  <a:pt x="0" y="2743"/>
                </a:lnTo>
                <a:lnTo>
                  <a:pt x="3133" y="2743"/>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69" name="Rectangle 25">
            <a:extLst>
              <a:ext uri="{FF2B5EF4-FFF2-40B4-BE49-F238E27FC236}">
                <a16:creationId xmlns:a16="http://schemas.microsoft.com/office/drawing/2014/main" id="{4572EC06-12E4-41AF-A778-98D74127D78F}"/>
              </a:ext>
            </a:extLst>
          </p:cNvPr>
          <p:cNvSpPr>
            <a:spLocks noChangeArrowheads="1"/>
          </p:cNvSpPr>
          <p:nvPr/>
        </p:nvSpPr>
        <p:spPr bwMode="auto">
          <a:xfrm>
            <a:off x="7953376" y="6053139"/>
            <a:ext cx="833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Quantity</a:t>
            </a:r>
          </a:p>
        </p:txBody>
      </p:sp>
      <p:sp>
        <p:nvSpPr>
          <p:cNvPr id="27670" name="Rectangle 26">
            <a:extLst>
              <a:ext uri="{FF2B5EF4-FFF2-40B4-BE49-F238E27FC236}">
                <a16:creationId xmlns:a16="http://schemas.microsoft.com/office/drawing/2014/main" id="{1C5D8659-9301-4E5A-9D6F-2D74983B0FD4}"/>
              </a:ext>
            </a:extLst>
          </p:cNvPr>
          <p:cNvSpPr>
            <a:spLocks noChangeArrowheads="1"/>
          </p:cNvSpPr>
          <p:nvPr/>
        </p:nvSpPr>
        <p:spPr bwMode="auto">
          <a:xfrm>
            <a:off x="4926955" y="1194987"/>
            <a:ext cx="2693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(consumer surplus at price</a:t>
            </a:r>
            <a:r>
              <a:rPr lang="el-GR" altLang="en-US" sz="1600" b="1" dirty="0">
                <a:solidFill>
                  <a:srgbClr val="000000"/>
                </a:solidFill>
                <a:latin typeface="Arial" panose="020B0604020202020204" pitchFamily="34" charset="0"/>
              </a:rPr>
              <a:t> </a:t>
            </a:r>
            <a:endParaRPr lang="en-US" altLang="en-US" sz="1600" b="1" dirty="0">
              <a:solidFill>
                <a:srgbClr val="000000"/>
              </a:solidFill>
              <a:latin typeface="Arial" panose="020B0604020202020204" pitchFamily="34" charset="0"/>
            </a:endParaRPr>
          </a:p>
        </p:txBody>
      </p:sp>
      <p:sp>
        <p:nvSpPr>
          <p:cNvPr id="27671" name="Rectangle 27">
            <a:extLst>
              <a:ext uri="{FF2B5EF4-FFF2-40B4-BE49-F238E27FC236}">
                <a16:creationId xmlns:a16="http://schemas.microsoft.com/office/drawing/2014/main" id="{5F9CACB6-0512-4779-B085-83C57A144B00}"/>
              </a:ext>
            </a:extLst>
          </p:cNvPr>
          <p:cNvSpPr>
            <a:spLocks noChangeArrowheads="1"/>
          </p:cNvSpPr>
          <p:nvPr/>
        </p:nvSpPr>
        <p:spPr bwMode="auto">
          <a:xfrm>
            <a:off x="7681913" y="1201739"/>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P</a:t>
            </a:r>
            <a:endParaRPr lang="en-US" altLang="en-US" sz="2400" dirty="0"/>
          </a:p>
        </p:txBody>
      </p:sp>
      <p:sp>
        <p:nvSpPr>
          <p:cNvPr id="27672" name="Freeform 28">
            <a:extLst>
              <a:ext uri="{FF2B5EF4-FFF2-40B4-BE49-F238E27FC236}">
                <a16:creationId xmlns:a16="http://schemas.microsoft.com/office/drawing/2014/main" id="{4BC9D64C-1349-4B70-A59E-09B584EFC5F9}"/>
              </a:ext>
            </a:extLst>
          </p:cNvPr>
          <p:cNvSpPr>
            <a:spLocks/>
          </p:cNvSpPr>
          <p:nvPr/>
        </p:nvSpPr>
        <p:spPr bwMode="auto">
          <a:xfrm>
            <a:off x="7823200" y="1331914"/>
            <a:ext cx="71438" cy="90487"/>
          </a:xfrm>
          <a:custGeom>
            <a:avLst/>
            <a:gdLst>
              <a:gd name="T0" fmla="*/ 42843750 w 45"/>
              <a:gd name="T1" fmla="*/ 120966832 h 57"/>
              <a:gd name="T2" fmla="*/ 52924445 w 45"/>
              <a:gd name="T3" fmla="*/ 110886262 h 57"/>
              <a:gd name="T4" fmla="*/ 73085837 w 45"/>
              <a:gd name="T5" fmla="*/ 100805693 h 57"/>
              <a:gd name="T6" fmla="*/ 93247228 w 45"/>
              <a:gd name="T7" fmla="*/ 80644554 h 57"/>
              <a:gd name="T8" fmla="*/ 103327923 w 45"/>
              <a:gd name="T9" fmla="*/ 60483416 h 57"/>
              <a:gd name="T10" fmla="*/ 113408619 w 45"/>
              <a:gd name="T11" fmla="*/ 40322277 h 57"/>
              <a:gd name="T12" fmla="*/ 103327923 w 45"/>
              <a:gd name="T13" fmla="*/ 20161139 h 57"/>
              <a:gd name="T14" fmla="*/ 93247228 w 45"/>
              <a:gd name="T15" fmla="*/ 10080569 h 57"/>
              <a:gd name="T16" fmla="*/ 83166532 w 45"/>
              <a:gd name="T17" fmla="*/ 0 h 57"/>
              <a:gd name="T18" fmla="*/ 52924445 w 45"/>
              <a:gd name="T19" fmla="*/ 0 h 57"/>
              <a:gd name="T20" fmla="*/ 22682359 w 45"/>
              <a:gd name="T21" fmla="*/ 10080569 h 57"/>
              <a:gd name="T22" fmla="*/ 10080696 w 45"/>
              <a:gd name="T23" fmla="*/ 20161139 h 57"/>
              <a:gd name="T24" fmla="*/ 0 w 45"/>
              <a:gd name="T25" fmla="*/ 40322277 h 57"/>
              <a:gd name="T26" fmla="*/ 32763054 w 45"/>
              <a:gd name="T27" fmla="*/ 50402846 h 57"/>
              <a:gd name="T28" fmla="*/ 42843750 w 45"/>
              <a:gd name="T29" fmla="*/ 30241708 h 57"/>
              <a:gd name="T30" fmla="*/ 52924445 w 45"/>
              <a:gd name="T31" fmla="*/ 20161139 h 57"/>
              <a:gd name="T32" fmla="*/ 73085837 w 45"/>
              <a:gd name="T33" fmla="*/ 30241708 h 57"/>
              <a:gd name="T34" fmla="*/ 73085837 w 45"/>
              <a:gd name="T35" fmla="*/ 40322277 h 57"/>
              <a:gd name="T36" fmla="*/ 73085837 w 45"/>
              <a:gd name="T37" fmla="*/ 60483416 h 57"/>
              <a:gd name="T38" fmla="*/ 42843750 w 45"/>
              <a:gd name="T39" fmla="*/ 80644554 h 57"/>
              <a:gd name="T40" fmla="*/ 10080696 w 45"/>
              <a:gd name="T41" fmla="*/ 120966832 h 57"/>
              <a:gd name="T42" fmla="*/ 0 w 45"/>
              <a:gd name="T43" fmla="*/ 143647319 h 57"/>
              <a:gd name="T44" fmla="*/ 113408619 w 45"/>
              <a:gd name="T45" fmla="*/ 143647319 h 57"/>
              <a:gd name="T46" fmla="*/ 113408619 w 45"/>
              <a:gd name="T47" fmla="*/ 120966832 h 57"/>
              <a:gd name="T48" fmla="*/ 52924445 w 45"/>
              <a:gd name="T49" fmla="*/ 120966832 h 57"/>
              <a:gd name="T50" fmla="*/ 42843750 w 45"/>
              <a:gd name="T51" fmla="*/ 120966832 h 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5" h="57">
                <a:moveTo>
                  <a:pt x="17" y="48"/>
                </a:moveTo>
                <a:lnTo>
                  <a:pt x="21" y="44"/>
                </a:lnTo>
                <a:lnTo>
                  <a:pt x="29" y="40"/>
                </a:lnTo>
                <a:lnTo>
                  <a:pt x="37" y="32"/>
                </a:lnTo>
                <a:lnTo>
                  <a:pt x="41" y="24"/>
                </a:lnTo>
                <a:lnTo>
                  <a:pt x="45" y="16"/>
                </a:lnTo>
                <a:lnTo>
                  <a:pt x="41" y="8"/>
                </a:lnTo>
                <a:lnTo>
                  <a:pt x="37" y="4"/>
                </a:lnTo>
                <a:lnTo>
                  <a:pt x="33" y="0"/>
                </a:lnTo>
                <a:lnTo>
                  <a:pt x="21" y="0"/>
                </a:lnTo>
                <a:lnTo>
                  <a:pt x="9" y="4"/>
                </a:lnTo>
                <a:lnTo>
                  <a:pt x="4" y="8"/>
                </a:lnTo>
                <a:lnTo>
                  <a:pt x="0" y="16"/>
                </a:lnTo>
                <a:lnTo>
                  <a:pt x="13" y="20"/>
                </a:lnTo>
                <a:lnTo>
                  <a:pt x="17" y="12"/>
                </a:lnTo>
                <a:lnTo>
                  <a:pt x="21" y="8"/>
                </a:lnTo>
                <a:lnTo>
                  <a:pt x="29" y="12"/>
                </a:lnTo>
                <a:lnTo>
                  <a:pt x="29" y="16"/>
                </a:lnTo>
                <a:lnTo>
                  <a:pt x="29" y="24"/>
                </a:lnTo>
                <a:lnTo>
                  <a:pt x="17" y="32"/>
                </a:lnTo>
                <a:lnTo>
                  <a:pt x="4" y="48"/>
                </a:lnTo>
                <a:lnTo>
                  <a:pt x="0" y="57"/>
                </a:lnTo>
                <a:lnTo>
                  <a:pt x="45" y="57"/>
                </a:lnTo>
                <a:lnTo>
                  <a:pt x="45" y="48"/>
                </a:lnTo>
                <a:lnTo>
                  <a:pt x="21" y="48"/>
                </a:lnTo>
                <a:lnTo>
                  <a:pt x="1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73" name="Rectangle 29">
            <a:extLst>
              <a:ext uri="{FF2B5EF4-FFF2-40B4-BE49-F238E27FC236}">
                <a16:creationId xmlns:a16="http://schemas.microsoft.com/office/drawing/2014/main" id="{9BF9BB37-F9E3-4D43-82EA-C3AC28FA7FDD}"/>
              </a:ext>
            </a:extLst>
          </p:cNvPr>
          <p:cNvSpPr>
            <a:spLocks noChangeArrowheads="1"/>
          </p:cNvSpPr>
          <p:nvPr/>
        </p:nvSpPr>
        <p:spPr bwMode="auto">
          <a:xfrm>
            <a:off x="3190876" y="1563689"/>
            <a:ext cx="5017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Price</a:t>
            </a:r>
          </a:p>
        </p:txBody>
      </p:sp>
      <p:sp>
        <p:nvSpPr>
          <p:cNvPr id="27674" name="Rectangle 30">
            <a:extLst>
              <a:ext uri="{FF2B5EF4-FFF2-40B4-BE49-F238E27FC236}">
                <a16:creationId xmlns:a16="http://schemas.microsoft.com/office/drawing/2014/main" id="{5A88B493-03FF-423A-9392-44238FAFAAFC}"/>
              </a:ext>
            </a:extLst>
          </p:cNvPr>
          <p:cNvSpPr>
            <a:spLocks noChangeArrowheads="1"/>
          </p:cNvSpPr>
          <p:nvPr/>
        </p:nvSpPr>
        <p:spPr bwMode="auto">
          <a:xfrm>
            <a:off x="3584576" y="6059489"/>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0</a:t>
            </a:r>
            <a:endParaRPr lang="en-US" altLang="en-US" sz="2400"/>
          </a:p>
        </p:txBody>
      </p:sp>
      <p:grpSp>
        <p:nvGrpSpPr>
          <p:cNvPr id="77855" name="Group 31">
            <a:extLst>
              <a:ext uri="{FF2B5EF4-FFF2-40B4-BE49-F238E27FC236}">
                <a16:creationId xmlns:a16="http://schemas.microsoft.com/office/drawing/2014/main" id="{A4DE945A-D836-40D8-A41C-50238AAE3540}"/>
              </a:ext>
            </a:extLst>
          </p:cNvPr>
          <p:cNvGrpSpPr>
            <a:grpSpLocks/>
          </p:cNvGrpSpPr>
          <p:nvPr/>
        </p:nvGrpSpPr>
        <p:grpSpPr bwMode="auto">
          <a:xfrm>
            <a:off x="3794125" y="1981201"/>
            <a:ext cx="4456113" cy="4005263"/>
            <a:chOff x="1430" y="1248"/>
            <a:chExt cx="2807" cy="2523"/>
          </a:xfrm>
        </p:grpSpPr>
        <p:sp>
          <p:nvSpPr>
            <p:cNvPr id="27714" name="Line 32">
              <a:extLst>
                <a:ext uri="{FF2B5EF4-FFF2-40B4-BE49-F238E27FC236}">
                  <a16:creationId xmlns:a16="http://schemas.microsoft.com/office/drawing/2014/main" id="{A4A06604-805A-4F4A-A5E9-2B374452BEEA}"/>
                </a:ext>
              </a:extLst>
            </p:cNvPr>
            <p:cNvSpPr>
              <a:spLocks noChangeShapeType="1"/>
            </p:cNvSpPr>
            <p:nvPr/>
          </p:nvSpPr>
          <p:spPr bwMode="auto">
            <a:xfrm>
              <a:off x="1430" y="1248"/>
              <a:ext cx="2633" cy="2523"/>
            </a:xfrm>
            <a:prstGeom prst="line">
              <a:avLst/>
            </a:prstGeom>
            <a:noFill/>
            <a:ln w="58738">
              <a:solidFill>
                <a:srgbClr val="004C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15" name="Rectangle 33">
              <a:extLst>
                <a:ext uri="{FF2B5EF4-FFF2-40B4-BE49-F238E27FC236}">
                  <a16:creationId xmlns:a16="http://schemas.microsoft.com/office/drawing/2014/main" id="{F779B529-170F-44CA-9E7C-3317B274A8D8}"/>
                </a:ext>
              </a:extLst>
            </p:cNvPr>
            <p:cNvSpPr>
              <a:spLocks noChangeArrowheads="1"/>
            </p:cNvSpPr>
            <p:nvPr/>
          </p:nvSpPr>
          <p:spPr bwMode="auto">
            <a:xfrm>
              <a:off x="3749" y="3285"/>
              <a:ext cx="4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a:solidFill>
                    <a:srgbClr val="000000"/>
                  </a:solidFill>
                  <a:latin typeface="Arial" panose="020B0604020202020204" pitchFamily="34" charset="0"/>
                </a:rPr>
                <a:t>Demand</a:t>
              </a:r>
            </a:p>
          </p:txBody>
        </p:sp>
      </p:grpSp>
      <p:grpSp>
        <p:nvGrpSpPr>
          <p:cNvPr id="77858" name="Group 34">
            <a:extLst>
              <a:ext uri="{FF2B5EF4-FFF2-40B4-BE49-F238E27FC236}">
                <a16:creationId xmlns:a16="http://schemas.microsoft.com/office/drawing/2014/main" id="{6A1A47B1-7D62-4BF9-8214-D44E5AC68C02}"/>
              </a:ext>
            </a:extLst>
          </p:cNvPr>
          <p:cNvGrpSpPr>
            <a:grpSpLocks/>
          </p:cNvGrpSpPr>
          <p:nvPr/>
        </p:nvGrpSpPr>
        <p:grpSpPr bwMode="auto">
          <a:xfrm>
            <a:off x="3735389" y="1770063"/>
            <a:ext cx="2351087" cy="2452688"/>
            <a:chOff x="1393" y="1115"/>
            <a:chExt cx="1481" cy="1545"/>
          </a:xfrm>
        </p:grpSpPr>
        <p:grpSp>
          <p:nvGrpSpPr>
            <p:cNvPr id="27705" name="Group 35">
              <a:extLst>
                <a:ext uri="{FF2B5EF4-FFF2-40B4-BE49-F238E27FC236}">
                  <a16:creationId xmlns:a16="http://schemas.microsoft.com/office/drawing/2014/main" id="{FF4780D8-CAD3-4F68-80C4-54F782558370}"/>
                </a:ext>
              </a:extLst>
            </p:cNvPr>
            <p:cNvGrpSpPr>
              <a:grpSpLocks/>
            </p:cNvGrpSpPr>
            <p:nvPr/>
          </p:nvGrpSpPr>
          <p:grpSpPr bwMode="auto">
            <a:xfrm>
              <a:off x="1393" y="1115"/>
              <a:ext cx="182" cy="182"/>
              <a:chOff x="1393" y="1115"/>
              <a:chExt cx="182" cy="182"/>
            </a:xfrm>
          </p:grpSpPr>
          <p:sp>
            <p:nvSpPr>
              <p:cNvPr id="27712" name="Oval 36">
                <a:extLst>
                  <a:ext uri="{FF2B5EF4-FFF2-40B4-BE49-F238E27FC236}">
                    <a16:creationId xmlns:a16="http://schemas.microsoft.com/office/drawing/2014/main" id="{AB59EB25-3D8F-4741-BF21-14EC5315AAA8}"/>
                  </a:ext>
                </a:extLst>
              </p:cNvPr>
              <p:cNvSpPr>
                <a:spLocks noChangeArrowheads="1"/>
              </p:cNvSpPr>
              <p:nvPr/>
            </p:nvSpPr>
            <p:spPr bwMode="auto">
              <a:xfrm>
                <a:off x="1393" y="1211"/>
                <a:ext cx="86"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713" name="Rectangle 37">
                <a:extLst>
                  <a:ext uri="{FF2B5EF4-FFF2-40B4-BE49-F238E27FC236}">
                    <a16:creationId xmlns:a16="http://schemas.microsoft.com/office/drawing/2014/main" id="{510A379B-3D9F-4E46-BCD1-93A5D5950FB2}"/>
                  </a:ext>
                </a:extLst>
              </p:cNvPr>
              <p:cNvSpPr>
                <a:spLocks noChangeArrowheads="1"/>
              </p:cNvSpPr>
              <p:nvPr/>
            </p:nvSpPr>
            <p:spPr bwMode="auto">
              <a:xfrm>
                <a:off x="1489" y="1115"/>
                <a:ext cx="8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A</a:t>
                </a:r>
                <a:endParaRPr lang="en-US" altLang="en-US" sz="2400"/>
              </a:p>
            </p:txBody>
          </p:sp>
        </p:grpSp>
        <p:grpSp>
          <p:nvGrpSpPr>
            <p:cNvPr id="27706" name="Group 38">
              <a:extLst>
                <a:ext uri="{FF2B5EF4-FFF2-40B4-BE49-F238E27FC236}">
                  <a16:creationId xmlns:a16="http://schemas.microsoft.com/office/drawing/2014/main" id="{FEA83F65-2471-4AE3-9F34-723EE19D386D}"/>
                </a:ext>
              </a:extLst>
            </p:cNvPr>
            <p:cNvGrpSpPr>
              <a:grpSpLocks/>
            </p:cNvGrpSpPr>
            <p:nvPr/>
          </p:nvGrpSpPr>
          <p:grpSpPr bwMode="auto">
            <a:xfrm>
              <a:off x="1393" y="2436"/>
              <a:ext cx="190" cy="224"/>
              <a:chOff x="1393" y="2436"/>
              <a:chExt cx="190" cy="224"/>
            </a:xfrm>
          </p:grpSpPr>
          <p:sp>
            <p:nvSpPr>
              <p:cNvPr id="27710" name="Oval 39">
                <a:extLst>
                  <a:ext uri="{FF2B5EF4-FFF2-40B4-BE49-F238E27FC236}">
                    <a16:creationId xmlns:a16="http://schemas.microsoft.com/office/drawing/2014/main" id="{ABF7F804-7C4E-4D8F-91C9-DA2A86C2480D}"/>
                  </a:ext>
                </a:extLst>
              </p:cNvPr>
              <p:cNvSpPr>
                <a:spLocks noChangeArrowheads="1"/>
              </p:cNvSpPr>
              <p:nvPr/>
            </p:nvSpPr>
            <p:spPr bwMode="auto">
              <a:xfrm>
                <a:off x="1393" y="2436"/>
                <a:ext cx="86"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711" name="Rectangle 40">
                <a:extLst>
                  <a:ext uri="{FF2B5EF4-FFF2-40B4-BE49-F238E27FC236}">
                    <a16:creationId xmlns:a16="http://schemas.microsoft.com/office/drawing/2014/main" id="{D4871B0E-86F8-45F0-8B2D-C4E0AF4A50C0}"/>
                  </a:ext>
                </a:extLst>
              </p:cNvPr>
              <p:cNvSpPr>
                <a:spLocks noChangeArrowheads="1"/>
              </p:cNvSpPr>
              <p:nvPr/>
            </p:nvSpPr>
            <p:spPr bwMode="auto">
              <a:xfrm>
                <a:off x="1497" y="2505"/>
                <a:ext cx="8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B</a:t>
                </a:r>
                <a:endParaRPr lang="en-US" altLang="en-US" sz="2400"/>
              </a:p>
            </p:txBody>
          </p:sp>
        </p:grpSp>
        <p:grpSp>
          <p:nvGrpSpPr>
            <p:cNvPr id="27707" name="Group 41">
              <a:extLst>
                <a:ext uri="{FF2B5EF4-FFF2-40B4-BE49-F238E27FC236}">
                  <a16:creationId xmlns:a16="http://schemas.microsoft.com/office/drawing/2014/main" id="{08745176-C31D-459F-B9B0-338F1F0000D4}"/>
                </a:ext>
              </a:extLst>
            </p:cNvPr>
            <p:cNvGrpSpPr>
              <a:grpSpLocks/>
            </p:cNvGrpSpPr>
            <p:nvPr/>
          </p:nvGrpSpPr>
          <p:grpSpPr bwMode="auto">
            <a:xfrm>
              <a:off x="2686" y="2350"/>
              <a:ext cx="188" cy="172"/>
              <a:chOff x="2686" y="2350"/>
              <a:chExt cx="188" cy="172"/>
            </a:xfrm>
          </p:grpSpPr>
          <p:sp>
            <p:nvSpPr>
              <p:cNvPr id="27708" name="Oval 42">
                <a:extLst>
                  <a:ext uri="{FF2B5EF4-FFF2-40B4-BE49-F238E27FC236}">
                    <a16:creationId xmlns:a16="http://schemas.microsoft.com/office/drawing/2014/main" id="{2962223B-29EE-4C99-A312-9714FD9E2130}"/>
                  </a:ext>
                </a:extLst>
              </p:cNvPr>
              <p:cNvSpPr>
                <a:spLocks noChangeArrowheads="1"/>
              </p:cNvSpPr>
              <p:nvPr/>
            </p:nvSpPr>
            <p:spPr bwMode="auto">
              <a:xfrm>
                <a:off x="2686" y="2436"/>
                <a:ext cx="86"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709" name="Rectangle 43">
                <a:extLst>
                  <a:ext uri="{FF2B5EF4-FFF2-40B4-BE49-F238E27FC236}">
                    <a16:creationId xmlns:a16="http://schemas.microsoft.com/office/drawing/2014/main" id="{7DC82AF7-A8C4-4615-87B5-5766FB8DF7BA}"/>
                  </a:ext>
                </a:extLst>
              </p:cNvPr>
              <p:cNvSpPr>
                <a:spLocks noChangeArrowheads="1"/>
              </p:cNvSpPr>
              <p:nvPr/>
            </p:nvSpPr>
            <p:spPr bwMode="auto">
              <a:xfrm>
                <a:off x="2782" y="2350"/>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C</a:t>
                </a:r>
                <a:endParaRPr lang="en-US" altLang="en-US" sz="2400"/>
              </a:p>
            </p:txBody>
          </p:sp>
        </p:grpSp>
      </p:grpSp>
      <p:grpSp>
        <p:nvGrpSpPr>
          <p:cNvPr id="77868" name="Group 44">
            <a:extLst>
              <a:ext uri="{FF2B5EF4-FFF2-40B4-BE49-F238E27FC236}">
                <a16:creationId xmlns:a16="http://schemas.microsoft.com/office/drawing/2014/main" id="{16CA1925-8744-4C70-8FEA-8790FC951FC0}"/>
              </a:ext>
            </a:extLst>
          </p:cNvPr>
          <p:cNvGrpSpPr>
            <a:grpSpLocks/>
          </p:cNvGrpSpPr>
          <p:nvPr/>
        </p:nvGrpSpPr>
        <p:grpSpPr bwMode="auto">
          <a:xfrm>
            <a:off x="3735389" y="4686300"/>
            <a:ext cx="3322637" cy="495300"/>
            <a:chOff x="1393" y="2952"/>
            <a:chExt cx="2093" cy="312"/>
          </a:xfrm>
        </p:grpSpPr>
        <p:grpSp>
          <p:nvGrpSpPr>
            <p:cNvPr id="27696" name="Group 45">
              <a:extLst>
                <a:ext uri="{FF2B5EF4-FFF2-40B4-BE49-F238E27FC236}">
                  <a16:creationId xmlns:a16="http://schemas.microsoft.com/office/drawing/2014/main" id="{CCA3DCD6-C98B-4FCB-BC9B-F8C91C6DD95E}"/>
                </a:ext>
              </a:extLst>
            </p:cNvPr>
            <p:cNvGrpSpPr>
              <a:grpSpLocks/>
            </p:cNvGrpSpPr>
            <p:nvPr/>
          </p:nvGrpSpPr>
          <p:grpSpPr bwMode="auto">
            <a:xfrm>
              <a:off x="1393" y="3048"/>
              <a:ext cx="192" cy="216"/>
              <a:chOff x="1393" y="3048"/>
              <a:chExt cx="192" cy="216"/>
            </a:xfrm>
          </p:grpSpPr>
          <p:sp>
            <p:nvSpPr>
              <p:cNvPr id="27703" name="Oval 46">
                <a:extLst>
                  <a:ext uri="{FF2B5EF4-FFF2-40B4-BE49-F238E27FC236}">
                    <a16:creationId xmlns:a16="http://schemas.microsoft.com/office/drawing/2014/main" id="{B3C5F9F3-A675-4A4B-AE30-32DC986CCA9F}"/>
                  </a:ext>
                </a:extLst>
              </p:cNvPr>
              <p:cNvSpPr>
                <a:spLocks noChangeArrowheads="1"/>
              </p:cNvSpPr>
              <p:nvPr/>
            </p:nvSpPr>
            <p:spPr bwMode="auto">
              <a:xfrm>
                <a:off x="1393" y="3048"/>
                <a:ext cx="86"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704" name="Rectangle 47">
                <a:extLst>
                  <a:ext uri="{FF2B5EF4-FFF2-40B4-BE49-F238E27FC236}">
                    <a16:creationId xmlns:a16="http://schemas.microsoft.com/office/drawing/2014/main" id="{8CC5D481-B0C8-456B-9CF8-F9D0AEA23A7B}"/>
                  </a:ext>
                </a:extLst>
              </p:cNvPr>
              <p:cNvSpPr>
                <a:spLocks noChangeArrowheads="1"/>
              </p:cNvSpPr>
              <p:nvPr/>
            </p:nvSpPr>
            <p:spPr bwMode="auto">
              <a:xfrm>
                <a:off x="1493" y="3110"/>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D</a:t>
                </a:r>
                <a:endParaRPr lang="en-US" altLang="en-US" sz="2400"/>
              </a:p>
            </p:txBody>
          </p:sp>
        </p:grpSp>
        <p:grpSp>
          <p:nvGrpSpPr>
            <p:cNvPr id="27697" name="Group 48">
              <a:extLst>
                <a:ext uri="{FF2B5EF4-FFF2-40B4-BE49-F238E27FC236}">
                  <a16:creationId xmlns:a16="http://schemas.microsoft.com/office/drawing/2014/main" id="{8DB9C60D-5756-456E-8E7D-D714BF0B2B66}"/>
                </a:ext>
              </a:extLst>
            </p:cNvPr>
            <p:cNvGrpSpPr>
              <a:grpSpLocks/>
            </p:cNvGrpSpPr>
            <p:nvPr/>
          </p:nvGrpSpPr>
          <p:grpSpPr bwMode="auto">
            <a:xfrm>
              <a:off x="2686" y="3048"/>
              <a:ext cx="168" cy="216"/>
              <a:chOff x="2686" y="3048"/>
              <a:chExt cx="168" cy="216"/>
            </a:xfrm>
          </p:grpSpPr>
          <p:sp>
            <p:nvSpPr>
              <p:cNvPr id="27701" name="Oval 49">
                <a:extLst>
                  <a:ext uri="{FF2B5EF4-FFF2-40B4-BE49-F238E27FC236}">
                    <a16:creationId xmlns:a16="http://schemas.microsoft.com/office/drawing/2014/main" id="{9BF4050C-23AC-415B-9B71-28B98A82EE13}"/>
                  </a:ext>
                </a:extLst>
              </p:cNvPr>
              <p:cNvSpPr>
                <a:spLocks noChangeArrowheads="1"/>
              </p:cNvSpPr>
              <p:nvPr/>
            </p:nvSpPr>
            <p:spPr bwMode="auto">
              <a:xfrm>
                <a:off x="2686" y="3048"/>
                <a:ext cx="86"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702" name="Rectangle 50">
                <a:extLst>
                  <a:ext uri="{FF2B5EF4-FFF2-40B4-BE49-F238E27FC236}">
                    <a16:creationId xmlns:a16="http://schemas.microsoft.com/office/drawing/2014/main" id="{CFB5754D-3B8C-47DA-9D28-664E03D396BC}"/>
                  </a:ext>
                </a:extLst>
              </p:cNvPr>
              <p:cNvSpPr>
                <a:spLocks noChangeArrowheads="1"/>
              </p:cNvSpPr>
              <p:nvPr/>
            </p:nvSpPr>
            <p:spPr bwMode="auto">
              <a:xfrm>
                <a:off x="2769" y="3110"/>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E</a:t>
                </a:r>
                <a:endParaRPr lang="en-US" altLang="en-US" sz="2400"/>
              </a:p>
            </p:txBody>
          </p:sp>
        </p:grpSp>
        <p:grpSp>
          <p:nvGrpSpPr>
            <p:cNvPr id="27698" name="Group 51">
              <a:extLst>
                <a:ext uri="{FF2B5EF4-FFF2-40B4-BE49-F238E27FC236}">
                  <a16:creationId xmlns:a16="http://schemas.microsoft.com/office/drawing/2014/main" id="{EAC828CC-120B-458F-9A52-4119BA513A41}"/>
                </a:ext>
              </a:extLst>
            </p:cNvPr>
            <p:cNvGrpSpPr>
              <a:grpSpLocks/>
            </p:cNvGrpSpPr>
            <p:nvPr/>
          </p:nvGrpSpPr>
          <p:grpSpPr bwMode="auto">
            <a:xfrm>
              <a:off x="3307" y="2952"/>
              <a:ext cx="179" cy="182"/>
              <a:chOff x="3307" y="2952"/>
              <a:chExt cx="179" cy="182"/>
            </a:xfrm>
          </p:grpSpPr>
          <p:sp>
            <p:nvSpPr>
              <p:cNvPr id="27699" name="Oval 52">
                <a:extLst>
                  <a:ext uri="{FF2B5EF4-FFF2-40B4-BE49-F238E27FC236}">
                    <a16:creationId xmlns:a16="http://schemas.microsoft.com/office/drawing/2014/main" id="{1F2F870F-C8EC-4E65-90F5-4EEE74E3C7DE}"/>
                  </a:ext>
                </a:extLst>
              </p:cNvPr>
              <p:cNvSpPr>
                <a:spLocks noChangeArrowheads="1"/>
              </p:cNvSpPr>
              <p:nvPr/>
            </p:nvSpPr>
            <p:spPr bwMode="auto">
              <a:xfrm>
                <a:off x="3307" y="3048"/>
                <a:ext cx="86"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700" name="Rectangle 53">
                <a:extLst>
                  <a:ext uri="{FF2B5EF4-FFF2-40B4-BE49-F238E27FC236}">
                    <a16:creationId xmlns:a16="http://schemas.microsoft.com/office/drawing/2014/main" id="{766EBD02-176B-4AF3-9A0C-D3738EED923D}"/>
                  </a:ext>
                </a:extLst>
              </p:cNvPr>
              <p:cNvSpPr>
                <a:spLocks noChangeArrowheads="1"/>
              </p:cNvSpPr>
              <p:nvPr/>
            </p:nvSpPr>
            <p:spPr bwMode="auto">
              <a:xfrm>
                <a:off x="3408" y="2952"/>
                <a:ext cx="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F</a:t>
                </a:r>
                <a:endParaRPr lang="en-US" altLang="en-US" sz="2400"/>
              </a:p>
            </p:txBody>
          </p:sp>
        </p:grpSp>
      </p:grpSp>
      <p:grpSp>
        <p:nvGrpSpPr>
          <p:cNvPr id="77878" name="Group 54">
            <a:extLst>
              <a:ext uri="{FF2B5EF4-FFF2-40B4-BE49-F238E27FC236}">
                <a16:creationId xmlns:a16="http://schemas.microsoft.com/office/drawing/2014/main" id="{FD095257-3D77-4F63-902B-9A34283D006C}"/>
              </a:ext>
            </a:extLst>
          </p:cNvPr>
          <p:cNvGrpSpPr>
            <a:grpSpLocks/>
          </p:cNvGrpSpPr>
          <p:nvPr/>
        </p:nvGrpSpPr>
        <p:grpSpPr bwMode="auto">
          <a:xfrm>
            <a:off x="3475038" y="3840163"/>
            <a:ext cx="2489200" cy="2463800"/>
            <a:chOff x="1229" y="2419"/>
            <a:chExt cx="1568" cy="1552"/>
          </a:xfrm>
        </p:grpSpPr>
        <p:sp>
          <p:nvSpPr>
            <p:cNvPr id="27693" name="Freeform 55">
              <a:extLst>
                <a:ext uri="{FF2B5EF4-FFF2-40B4-BE49-F238E27FC236}">
                  <a16:creationId xmlns:a16="http://schemas.microsoft.com/office/drawing/2014/main" id="{A29FAC1D-B2B3-49ED-A6FC-5909F28E49A7}"/>
                </a:ext>
              </a:extLst>
            </p:cNvPr>
            <p:cNvSpPr>
              <a:spLocks/>
            </p:cNvSpPr>
            <p:nvPr/>
          </p:nvSpPr>
          <p:spPr bwMode="auto">
            <a:xfrm>
              <a:off x="1430" y="2485"/>
              <a:ext cx="1292" cy="1286"/>
            </a:xfrm>
            <a:custGeom>
              <a:avLst/>
              <a:gdLst>
                <a:gd name="T0" fmla="*/ 0 w 1292"/>
                <a:gd name="T1" fmla="*/ 0 h 1286"/>
                <a:gd name="T2" fmla="*/ 1292 w 1292"/>
                <a:gd name="T3" fmla="*/ 0 h 1286"/>
                <a:gd name="T4" fmla="*/ 1292 w 1292"/>
                <a:gd name="T5" fmla="*/ 1286 h 1286"/>
                <a:gd name="T6" fmla="*/ 0 60000 65536"/>
                <a:gd name="T7" fmla="*/ 0 60000 65536"/>
                <a:gd name="T8" fmla="*/ 0 60000 65536"/>
              </a:gdLst>
              <a:ahLst/>
              <a:cxnLst>
                <a:cxn ang="T6">
                  <a:pos x="T0" y="T1"/>
                </a:cxn>
                <a:cxn ang="T7">
                  <a:pos x="T2" y="T3"/>
                </a:cxn>
                <a:cxn ang="T8">
                  <a:pos x="T4" y="T5"/>
                </a:cxn>
              </a:cxnLst>
              <a:rect l="0" t="0" r="r" b="b"/>
              <a:pathLst>
                <a:path w="1292" h="1286">
                  <a:moveTo>
                    <a:pt x="0" y="0"/>
                  </a:moveTo>
                  <a:lnTo>
                    <a:pt x="1292" y="0"/>
                  </a:lnTo>
                  <a:lnTo>
                    <a:pt x="1292" y="1286"/>
                  </a:lnTo>
                </a:path>
              </a:pathLst>
            </a:custGeom>
            <a:noFill/>
            <a:ln w="19050" cap="flat">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94" name="Rectangle 56">
              <a:extLst>
                <a:ext uri="{FF2B5EF4-FFF2-40B4-BE49-F238E27FC236}">
                  <a16:creationId xmlns:a16="http://schemas.microsoft.com/office/drawing/2014/main" id="{2B9BCC0C-3B3F-4601-BBF5-ED6C3623FA0B}"/>
                </a:ext>
              </a:extLst>
            </p:cNvPr>
            <p:cNvSpPr>
              <a:spLocks noChangeArrowheads="1"/>
            </p:cNvSpPr>
            <p:nvPr/>
          </p:nvSpPr>
          <p:spPr bwMode="auto">
            <a:xfrm>
              <a:off x="1229" y="2419"/>
              <a:ext cx="1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P</a:t>
              </a:r>
              <a:r>
                <a:rPr lang="en-US" altLang="en-US" sz="1600" baseline="-25000">
                  <a:solidFill>
                    <a:srgbClr val="000000"/>
                  </a:solidFill>
                  <a:latin typeface="Arial" panose="020B0604020202020204" pitchFamily="34" charset="0"/>
                </a:rPr>
                <a:t>1</a:t>
              </a:r>
              <a:endParaRPr lang="en-US" altLang="en-US" sz="2400"/>
            </a:p>
          </p:txBody>
        </p:sp>
        <p:sp>
          <p:nvSpPr>
            <p:cNvPr id="27695" name="Rectangle 57">
              <a:extLst>
                <a:ext uri="{FF2B5EF4-FFF2-40B4-BE49-F238E27FC236}">
                  <a16:creationId xmlns:a16="http://schemas.microsoft.com/office/drawing/2014/main" id="{7CE44113-CDB3-4056-B452-65491058B5F0}"/>
                </a:ext>
              </a:extLst>
            </p:cNvPr>
            <p:cNvSpPr>
              <a:spLocks noChangeArrowheads="1"/>
            </p:cNvSpPr>
            <p:nvPr/>
          </p:nvSpPr>
          <p:spPr bwMode="auto">
            <a:xfrm>
              <a:off x="2648" y="3817"/>
              <a:ext cx="14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Q</a:t>
              </a:r>
              <a:r>
                <a:rPr lang="en-US" altLang="en-US" sz="1600" baseline="-25000">
                  <a:solidFill>
                    <a:srgbClr val="000000"/>
                  </a:solidFill>
                  <a:latin typeface="Arial" panose="020B0604020202020204" pitchFamily="34" charset="0"/>
                </a:rPr>
                <a:t>1</a:t>
              </a:r>
              <a:endParaRPr lang="en-US" altLang="en-US" sz="2400"/>
            </a:p>
          </p:txBody>
        </p:sp>
      </p:grpSp>
      <p:grpSp>
        <p:nvGrpSpPr>
          <p:cNvPr id="77882" name="Group 58">
            <a:extLst>
              <a:ext uri="{FF2B5EF4-FFF2-40B4-BE49-F238E27FC236}">
                <a16:creationId xmlns:a16="http://schemas.microsoft.com/office/drawing/2014/main" id="{7C204918-913F-4F71-B53D-0395C9AD849C}"/>
              </a:ext>
            </a:extLst>
          </p:cNvPr>
          <p:cNvGrpSpPr>
            <a:grpSpLocks/>
          </p:cNvGrpSpPr>
          <p:nvPr/>
        </p:nvGrpSpPr>
        <p:grpSpPr bwMode="auto">
          <a:xfrm>
            <a:off x="3475039" y="4808539"/>
            <a:ext cx="3481387" cy="1495425"/>
            <a:chOff x="1229" y="3029"/>
            <a:chExt cx="2193" cy="942"/>
          </a:xfrm>
        </p:grpSpPr>
        <p:sp>
          <p:nvSpPr>
            <p:cNvPr id="27690" name="Freeform 59">
              <a:extLst>
                <a:ext uri="{FF2B5EF4-FFF2-40B4-BE49-F238E27FC236}">
                  <a16:creationId xmlns:a16="http://schemas.microsoft.com/office/drawing/2014/main" id="{5F046B38-1B96-4724-B154-B7BA540AED68}"/>
                </a:ext>
              </a:extLst>
            </p:cNvPr>
            <p:cNvSpPr>
              <a:spLocks/>
            </p:cNvSpPr>
            <p:nvPr/>
          </p:nvSpPr>
          <p:spPr bwMode="auto">
            <a:xfrm>
              <a:off x="1430" y="3085"/>
              <a:ext cx="1914" cy="686"/>
            </a:xfrm>
            <a:custGeom>
              <a:avLst/>
              <a:gdLst>
                <a:gd name="T0" fmla="*/ 0 w 1914"/>
                <a:gd name="T1" fmla="*/ 0 h 686"/>
                <a:gd name="T2" fmla="*/ 1914 w 1914"/>
                <a:gd name="T3" fmla="*/ 0 h 686"/>
                <a:gd name="T4" fmla="*/ 1914 w 1914"/>
                <a:gd name="T5" fmla="*/ 686 h 686"/>
                <a:gd name="T6" fmla="*/ 0 60000 65536"/>
                <a:gd name="T7" fmla="*/ 0 60000 65536"/>
                <a:gd name="T8" fmla="*/ 0 60000 65536"/>
              </a:gdLst>
              <a:ahLst/>
              <a:cxnLst>
                <a:cxn ang="T6">
                  <a:pos x="T0" y="T1"/>
                </a:cxn>
                <a:cxn ang="T7">
                  <a:pos x="T2" y="T3"/>
                </a:cxn>
                <a:cxn ang="T8">
                  <a:pos x="T4" y="T5"/>
                </a:cxn>
              </a:cxnLst>
              <a:rect l="0" t="0" r="r" b="b"/>
              <a:pathLst>
                <a:path w="1914" h="686">
                  <a:moveTo>
                    <a:pt x="0" y="0"/>
                  </a:moveTo>
                  <a:lnTo>
                    <a:pt x="1914" y="0"/>
                  </a:lnTo>
                  <a:lnTo>
                    <a:pt x="1914" y="686"/>
                  </a:lnTo>
                </a:path>
              </a:pathLst>
            </a:custGeom>
            <a:noFill/>
            <a:ln w="19050" cap="flat">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691" name="Rectangle 60">
              <a:extLst>
                <a:ext uri="{FF2B5EF4-FFF2-40B4-BE49-F238E27FC236}">
                  <a16:creationId xmlns:a16="http://schemas.microsoft.com/office/drawing/2014/main" id="{838C1AA1-6E37-423B-A260-629AB6C63708}"/>
                </a:ext>
              </a:extLst>
            </p:cNvPr>
            <p:cNvSpPr>
              <a:spLocks noChangeArrowheads="1"/>
            </p:cNvSpPr>
            <p:nvPr/>
          </p:nvSpPr>
          <p:spPr bwMode="auto">
            <a:xfrm>
              <a:off x="1229" y="3029"/>
              <a:ext cx="1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P</a:t>
              </a:r>
              <a:r>
                <a:rPr lang="en-US" altLang="en-US" sz="1600" baseline="-25000">
                  <a:solidFill>
                    <a:srgbClr val="000000"/>
                  </a:solidFill>
                  <a:latin typeface="Arial" panose="020B0604020202020204" pitchFamily="34" charset="0"/>
                </a:rPr>
                <a:t>2</a:t>
              </a:r>
              <a:endParaRPr lang="en-US" altLang="en-US" sz="2400"/>
            </a:p>
          </p:txBody>
        </p:sp>
        <p:sp>
          <p:nvSpPr>
            <p:cNvPr id="27692" name="Rectangle 61">
              <a:extLst>
                <a:ext uri="{FF2B5EF4-FFF2-40B4-BE49-F238E27FC236}">
                  <a16:creationId xmlns:a16="http://schemas.microsoft.com/office/drawing/2014/main" id="{71CBE84F-937F-40C0-A97F-67BB740B0807}"/>
                </a:ext>
              </a:extLst>
            </p:cNvPr>
            <p:cNvSpPr>
              <a:spLocks noChangeArrowheads="1"/>
            </p:cNvSpPr>
            <p:nvPr/>
          </p:nvSpPr>
          <p:spPr bwMode="auto">
            <a:xfrm>
              <a:off x="3273" y="3817"/>
              <a:ext cx="14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Q</a:t>
              </a:r>
              <a:r>
                <a:rPr lang="en-US" altLang="en-US" sz="1600" baseline="-25000">
                  <a:solidFill>
                    <a:srgbClr val="000000"/>
                  </a:solidFill>
                  <a:latin typeface="Arial" panose="020B0604020202020204" pitchFamily="34" charset="0"/>
                </a:rPr>
                <a:t>2</a:t>
              </a:r>
              <a:endParaRPr lang="en-US" altLang="en-US" sz="2400"/>
            </a:p>
          </p:txBody>
        </p:sp>
      </p:grpSp>
      <p:sp>
        <p:nvSpPr>
          <p:cNvPr id="27680" name="Line 63">
            <a:extLst>
              <a:ext uri="{FF2B5EF4-FFF2-40B4-BE49-F238E27FC236}">
                <a16:creationId xmlns:a16="http://schemas.microsoft.com/office/drawing/2014/main" id="{EDF0F1B2-2166-4A03-B5C1-63B2297063E6}"/>
              </a:ext>
            </a:extLst>
          </p:cNvPr>
          <p:cNvSpPr>
            <a:spLocks noChangeShapeType="1"/>
          </p:cNvSpPr>
          <p:nvPr/>
        </p:nvSpPr>
        <p:spPr bwMode="auto">
          <a:xfrm flipV="1">
            <a:off x="6154739" y="3848100"/>
            <a:ext cx="979487" cy="6794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1" name="Rectangle 64">
            <a:extLst>
              <a:ext uri="{FF2B5EF4-FFF2-40B4-BE49-F238E27FC236}">
                <a16:creationId xmlns:a16="http://schemas.microsoft.com/office/drawing/2014/main" id="{1B1FC40D-7517-49AE-880D-392135406D83}"/>
              </a:ext>
            </a:extLst>
          </p:cNvPr>
          <p:cNvSpPr>
            <a:spLocks noChangeArrowheads="1"/>
          </p:cNvSpPr>
          <p:nvPr/>
        </p:nvSpPr>
        <p:spPr bwMode="auto">
          <a:xfrm>
            <a:off x="6794500" y="3673476"/>
            <a:ext cx="2654300" cy="620713"/>
          </a:xfrm>
          <a:prstGeom prst="rect">
            <a:avLst/>
          </a:prstGeom>
          <a:solidFill>
            <a:srgbClr val="E1E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82" name="Rectangle 65">
            <a:extLst>
              <a:ext uri="{FF2B5EF4-FFF2-40B4-BE49-F238E27FC236}">
                <a16:creationId xmlns:a16="http://schemas.microsoft.com/office/drawing/2014/main" id="{6D303CC0-A119-4899-9620-4ECBB00AA4A7}"/>
              </a:ext>
            </a:extLst>
          </p:cNvPr>
          <p:cNvSpPr>
            <a:spLocks noChangeArrowheads="1"/>
          </p:cNvSpPr>
          <p:nvPr/>
        </p:nvSpPr>
        <p:spPr bwMode="auto">
          <a:xfrm>
            <a:off x="6858001" y="3732213"/>
            <a:ext cx="24862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a:solidFill>
                  <a:srgbClr val="000000"/>
                </a:solidFill>
                <a:latin typeface="Arial" panose="020B0604020202020204" pitchFamily="34" charset="0"/>
              </a:rPr>
              <a:t>Surplus for new consumers</a:t>
            </a:r>
          </a:p>
        </p:txBody>
      </p:sp>
      <p:sp>
        <p:nvSpPr>
          <p:cNvPr id="27683" name="Rectangle 66">
            <a:extLst>
              <a:ext uri="{FF2B5EF4-FFF2-40B4-BE49-F238E27FC236}">
                <a16:creationId xmlns:a16="http://schemas.microsoft.com/office/drawing/2014/main" id="{6E9508DB-420A-4787-B1CA-F81AD7F06651}"/>
              </a:ext>
            </a:extLst>
          </p:cNvPr>
          <p:cNvSpPr>
            <a:spLocks noChangeArrowheads="1"/>
          </p:cNvSpPr>
          <p:nvPr/>
        </p:nvSpPr>
        <p:spPr bwMode="auto">
          <a:xfrm>
            <a:off x="6894514" y="3989388"/>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grpSp>
        <p:nvGrpSpPr>
          <p:cNvPr id="77891" name="Group 67">
            <a:extLst>
              <a:ext uri="{FF2B5EF4-FFF2-40B4-BE49-F238E27FC236}">
                <a16:creationId xmlns:a16="http://schemas.microsoft.com/office/drawing/2014/main" id="{3A17B943-245E-43A9-A724-7EC771549DFB}"/>
              </a:ext>
            </a:extLst>
          </p:cNvPr>
          <p:cNvGrpSpPr>
            <a:grpSpLocks/>
          </p:cNvGrpSpPr>
          <p:nvPr/>
        </p:nvGrpSpPr>
        <p:grpSpPr bwMode="auto">
          <a:xfrm>
            <a:off x="3870328" y="4760916"/>
            <a:ext cx="2909891" cy="1287463"/>
            <a:chOff x="1478" y="2999"/>
            <a:chExt cx="1833" cy="811"/>
          </a:xfrm>
        </p:grpSpPr>
        <p:sp>
          <p:nvSpPr>
            <p:cNvPr id="27685" name="Line 68">
              <a:extLst>
                <a:ext uri="{FF2B5EF4-FFF2-40B4-BE49-F238E27FC236}">
                  <a16:creationId xmlns:a16="http://schemas.microsoft.com/office/drawing/2014/main" id="{4AEDFE66-2078-4E96-9B09-0A1F53A4BFB0}"/>
                </a:ext>
              </a:extLst>
            </p:cNvPr>
            <p:cNvSpPr>
              <a:spLocks noChangeShapeType="1"/>
            </p:cNvSpPr>
            <p:nvPr/>
          </p:nvSpPr>
          <p:spPr bwMode="auto">
            <a:xfrm flipH="1">
              <a:off x="2003" y="2999"/>
              <a:ext cx="49" cy="23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6" name="Rectangle 69">
              <a:extLst>
                <a:ext uri="{FF2B5EF4-FFF2-40B4-BE49-F238E27FC236}">
                  <a16:creationId xmlns:a16="http://schemas.microsoft.com/office/drawing/2014/main" id="{CA55A9FB-D984-4233-98C5-657153FA65CF}"/>
                </a:ext>
              </a:extLst>
            </p:cNvPr>
            <p:cNvSpPr>
              <a:spLocks noChangeArrowheads="1"/>
            </p:cNvSpPr>
            <p:nvPr/>
          </p:nvSpPr>
          <p:spPr bwMode="auto">
            <a:xfrm>
              <a:off x="1478" y="3232"/>
              <a:ext cx="1220" cy="490"/>
            </a:xfrm>
            <a:prstGeom prst="rect">
              <a:avLst/>
            </a:prstGeom>
            <a:solidFill>
              <a:srgbClr val="E1E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7687" name="Rectangle 70">
              <a:extLst>
                <a:ext uri="{FF2B5EF4-FFF2-40B4-BE49-F238E27FC236}">
                  <a16:creationId xmlns:a16="http://schemas.microsoft.com/office/drawing/2014/main" id="{F0C0158E-3D50-4EFA-97AB-D5CBD5BA848F}"/>
                </a:ext>
              </a:extLst>
            </p:cNvPr>
            <p:cNvSpPr>
              <a:spLocks noChangeArrowheads="1"/>
            </p:cNvSpPr>
            <p:nvPr/>
          </p:nvSpPr>
          <p:spPr bwMode="auto">
            <a:xfrm>
              <a:off x="1510" y="3252"/>
              <a:ext cx="180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a:solidFill>
                    <a:srgbClr val="000000"/>
                  </a:solidFill>
                  <a:latin typeface="Arial Narrow" panose="020B0606020202030204" pitchFamily="34" charset="0"/>
                </a:rPr>
                <a:t>Additional surplus for initial consumers</a:t>
              </a:r>
            </a:p>
          </p:txBody>
        </p:sp>
        <p:sp>
          <p:nvSpPr>
            <p:cNvPr id="27688" name="Rectangle 71">
              <a:extLst>
                <a:ext uri="{FF2B5EF4-FFF2-40B4-BE49-F238E27FC236}">
                  <a16:creationId xmlns:a16="http://schemas.microsoft.com/office/drawing/2014/main" id="{374E0C99-F9F5-4D41-B624-60A9E40D8E09}"/>
                </a:ext>
              </a:extLst>
            </p:cNvPr>
            <p:cNvSpPr>
              <a:spLocks noChangeArrowheads="1"/>
            </p:cNvSpPr>
            <p:nvPr/>
          </p:nvSpPr>
          <p:spPr bwMode="auto">
            <a:xfrm>
              <a:off x="1510" y="3415"/>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sp>
          <p:nvSpPr>
            <p:cNvPr id="27689" name="Rectangle 72">
              <a:extLst>
                <a:ext uri="{FF2B5EF4-FFF2-40B4-BE49-F238E27FC236}">
                  <a16:creationId xmlns:a16="http://schemas.microsoft.com/office/drawing/2014/main" id="{91DE55B9-D749-47DF-98E9-B179CFBE70D6}"/>
                </a:ext>
              </a:extLst>
            </p:cNvPr>
            <p:cNvSpPr>
              <a:spLocks noChangeArrowheads="1"/>
            </p:cNvSpPr>
            <p:nvPr/>
          </p:nvSpPr>
          <p:spPr bwMode="auto">
            <a:xfrm>
              <a:off x="1510" y="3577"/>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grpSp>
    </p:spTree>
    <p:extLst>
      <p:ext uri="{BB962C8B-B14F-4D97-AF65-F5344CB8AC3E}">
        <p14:creationId xmlns:p14="http://schemas.microsoft.com/office/powerpoint/2010/main" val="1338458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77855"/>
                                        </p:tgtEl>
                                        <p:attrNameLst>
                                          <p:attrName>style.visibility</p:attrName>
                                        </p:attrNameLst>
                                      </p:cBhvr>
                                      <p:to>
                                        <p:strVal val="visible"/>
                                      </p:to>
                                    </p:set>
                                    <p:animEffect transition="in" filter="strips(downRight)">
                                      <p:cBhvr>
                                        <p:cTn id="7" dur="500"/>
                                        <p:tgtEl>
                                          <p:spTgt spid="778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77878"/>
                                        </p:tgtEl>
                                        <p:attrNameLst>
                                          <p:attrName>style.visibility</p:attrName>
                                        </p:attrNameLst>
                                      </p:cBhvr>
                                      <p:to>
                                        <p:strVal val="visible"/>
                                      </p:to>
                                    </p:set>
                                    <p:animEffect transition="in" filter="strips(upRight)">
                                      <p:cBhvr>
                                        <p:cTn id="12" dur="500"/>
                                        <p:tgtEl>
                                          <p:spTgt spid="778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7858"/>
                                        </p:tgtEl>
                                        <p:attrNameLst>
                                          <p:attrName>style.visibility</p:attrName>
                                        </p:attrNameLst>
                                      </p:cBhvr>
                                      <p:to>
                                        <p:strVal val="visible"/>
                                      </p:to>
                                    </p:set>
                                    <p:animEffect transition="in" filter="dissolve">
                                      <p:cBhvr>
                                        <p:cTn id="17" dur="500"/>
                                        <p:tgtEl>
                                          <p:spTgt spid="778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7843"/>
                                        </p:tgtEl>
                                        <p:attrNameLst>
                                          <p:attrName>style.visibility</p:attrName>
                                        </p:attrNameLst>
                                      </p:cBhvr>
                                      <p:to>
                                        <p:strVal val="visible"/>
                                      </p:to>
                                    </p:set>
                                    <p:animEffect transition="in" filter="dissolve">
                                      <p:cBhvr>
                                        <p:cTn id="22" dur="500"/>
                                        <p:tgtEl>
                                          <p:spTgt spid="778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77882"/>
                                        </p:tgtEl>
                                        <p:attrNameLst>
                                          <p:attrName>style.visibility</p:attrName>
                                        </p:attrNameLst>
                                      </p:cBhvr>
                                      <p:to>
                                        <p:strVal val="visible"/>
                                      </p:to>
                                    </p:set>
                                    <p:animEffect transition="in" filter="strips(upRight)">
                                      <p:cBhvr>
                                        <p:cTn id="27" dur="500"/>
                                        <p:tgtEl>
                                          <p:spTgt spid="778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77868"/>
                                        </p:tgtEl>
                                        <p:attrNameLst>
                                          <p:attrName>style.visibility</p:attrName>
                                        </p:attrNameLst>
                                      </p:cBhvr>
                                      <p:to>
                                        <p:strVal val="visible"/>
                                      </p:to>
                                    </p:set>
                                    <p:animEffect transition="in" filter="dissolve">
                                      <p:cBhvr>
                                        <p:cTn id="32" dur="500"/>
                                        <p:tgtEl>
                                          <p:spTgt spid="778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77841"/>
                                        </p:tgtEl>
                                        <p:attrNameLst>
                                          <p:attrName>style.visibility</p:attrName>
                                        </p:attrNameLst>
                                      </p:cBhvr>
                                      <p:to>
                                        <p:strVal val="visible"/>
                                      </p:to>
                                    </p:set>
                                    <p:animEffect transition="in" filter="dissolve">
                                      <p:cBhvr>
                                        <p:cTn id="37" dur="500"/>
                                        <p:tgtEl>
                                          <p:spTgt spid="778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77891"/>
                                        </p:tgtEl>
                                        <p:attrNameLst>
                                          <p:attrName>style.visibility</p:attrName>
                                        </p:attrNameLst>
                                      </p:cBhvr>
                                      <p:to>
                                        <p:strVal val="visible"/>
                                      </p:to>
                                    </p:set>
                                    <p:animEffect transition="in" filter="wipe(up)">
                                      <p:cBhvr>
                                        <p:cTn id="42" dur="500"/>
                                        <p:tgtEl>
                                          <p:spTgt spid="7789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77842"/>
                                        </p:tgtEl>
                                        <p:attrNameLst>
                                          <p:attrName>style.visibility</p:attrName>
                                        </p:attrNameLst>
                                      </p:cBhvr>
                                      <p:to>
                                        <p:strVal val="visible"/>
                                      </p:to>
                                    </p:set>
                                    <p:animEffect transition="in" filter="dissolve">
                                      <p:cBhvr>
                                        <p:cTn id="47" dur="500"/>
                                        <p:tgtEl>
                                          <p:spTgt spid="77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CB25617C-F68C-4835-92B7-EE2CB3E05DC7}"/>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r="1688"/>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3">
            <a:extLst>
              <a:ext uri="{FF2B5EF4-FFF2-40B4-BE49-F238E27FC236}">
                <a16:creationId xmlns:a16="http://schemas.microsoft.com/office/drawing/2014/main" id="{8FD5F24D-BC3C-48D6-9982-6679C4B9BC40}"/>
              </a:ext>
            </a:extLst>
          </p:cNvPr>
          <p:cNvSpPr>
            <a:spLocks noGrp="1" noChangeArrowheads="1"/>
          </p:cNvSpPr>
          <p:nvPr>
            <p:ph type="title"/>
          </p:nvPr>
        </p:nvSpPr>
        <p:spPr>
          <a:xfrm>
            <a:off x="2133600" y="50800"/>
            <a:ext cx="8229600" cy="685800"/>
          </a:xfrm>
        </p:spPr>
        <p:txBody>
          <a:bodyPr/>
          <a:lstStyle/>
          <a:p>
            <a:pPr algn="l">
              <a:lnSpc>
                <a:spcPct val="80000"/>
              </a:lnSpc>
            </a:pPr>
            <a:r>
              <a:rPr lang="en-US" altLang="en-US" sz="2400" dirty="0">
                <a:solidFill>
                  <a:schemeClr val="bg1"/>
                </a:solidFill>
              </a:rPr>
              <a:t>Producer surplus</a:t>
            </a:r>
          </a:p>
        </p:txBody>
      </p:sp>
      <p:sp>
        <p:nvSpPr>
          <p:cNvPr id="33797" name="Rectangle 5">
            <a:extLst>
              <a:ext uri="{FF2B5EF4-FFF2-40B4-BE49-F238E27FC236}">
                <a16:creationId xmlns:a16="http://schemas.microsoft.com/office/drawing/2014/main" id="{A464D802-FDFA-478D-AE2A-EA831FB15DB4}"/>
              </a:ext>
            </a:extLst>
          </p:cNvPr>
          <p:cNvSpPr>
            <a:spLocks noChangeArrowheads="1"/>
          </p:cNvSpPr>
          <p:nvPr/>
        </p:nvSpPr>
        <p:spPr bwMode="auto">
          <a:xfrm>
            <a:off x="3522663" y="1711326"/>
            <a:ext cx="4862512" cy="4532313"/>
          </a:xfrm>
          <a:prstGeom prst="rect">
            <a:avLst/>
          </a:prstGeom>
          <a:solidFill>
            <a:srgbClr val="F3F6F9"/>
          </a:solidFill>
          <a:ln w="222250">
            <a:solidFill>
              <a:srgbClr val="F3F6F9"/>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798" name="Rectangle 6">
            <a:extLst>
              <a:ext uri="{FF2B5EF4-FFF2-40B4-BE49-F238E27FC236}">
                <a16:creationId xmlns:a16="http://schemas.microsoft.com/office/drawing/2014/main" id="{13F010A5-9279-4BE2-9B8A-10C8C5B336F3}"/>
              </a:ext>
            </a:extLst>
          </p:cNvPr>
          <p:cNvSpPr>
            <a:spLocks noChangeArrowheads="1"/>
          </p:cNvSpPr>
          <p:nvPr/>
        </p:nvSpPr>
        <p:spPr bwMode="auto">
          <a:xfrm>
            <a:off x="3522663" y="1711326"/>
            <a:ext cx="4862512" cy="4532313"/>
          </a:xfrm>
          <a:prstGeom prst="rect">
            <a:avLst/>
          </a:prstGeom>
          <a:solidFill>
            <a:srgbClr val="F2F4F8"/>
          </a:solidFill>
          <a:ln w="203200">
            <a:solidFill>
              <a:srgbClr val="F2F4F8"/>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799" name="Rectangle 7">
            <a:extLst>
              <a:ext uri="{FF2B5EF4-FFF2-40B4-BE49-F238E27FC236}">
                <a16:creationId xmlns:a16="http://schemas.microsoft.com/office/drawing/2014/main" id="{36465040-61B4-48A2-BE77-977E3C5D98AE}"/>
              </a:ext>
            </a:extLst>
          </p:cNvPr>
          <p:cNvSpPr>
            <a:spLocks noChangeArrowheads="1"/>
          </p:cNvSpPr>
          <p:nvPr/>
        </p:nvSpPr>
        <p:spPr bwMode="auto">
          <a:xfrm>
            <a:off x="3522663" y="1711326"/>
            <a:ext cx="4862512" cy="4532313"/>
          </a:xfrm>
          <a:prstGeom prst="rect">
            <a:avLst/>
          </a:prstGeom>
          <a:solidFill>
            <a:srgbClr val="F1F4F7"/>
          </a:solidFill>
          <a:ln w="182563">
            <a:solidFill>
              <a:srgbClr val="F1F4F7"/>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0" name="Rectangle 8">
            <a:extLst>
              <a:ext uri="{FF2B5EF4-FFF2-40B4-BE49-F238E27FC236}">
                <a16:creationId xmlns:a16="http://schemas.microsoft.com/office/drawing/2014/main" id="{9F31D348-79A2-4006-A75B-38EAB3C6ABD0}"/>
              </a:ext>
            </a:extLst>
          </p:cNvPr>
          <p:cNvSpPr>
            <a:spLocks noChangeArrowheads="1"/>
          </p:cNvSpPr>
          <p:nvPr/>
        </p:nvSpPr>
        <p:spPr bwMode="auto">
          <a:xfrm>
            <a:off x="3522663" y="1711326"/>
            <a:ext cx="4862512" cy="4532313"/>
          </a:xfrm>
          <a:prstGeom prst="rect">
            <a:avLst/>
          </a:prstGeom>
          <a:solidFill>
            <a:srgbClr val="F0F2F5"/>
          </a:solidFill>
          <a:ln w="161925">
            <a:solidFill>
              <a:srgbClr val="F0F2F5"/>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1" name="Rectangle 9">
            <a:extLst>
              <a:ext uri="{FF2B5EF4-FFF2-40B4-BE49-F238E27FC236}">
                <a16:creationId xmlns:a16="http://schemas.microsoft.com/office/drawing/2014/main" id="{2798C04E-39D6-4EDE-B842-8497C5668F19}"/>
              </a:ext>
            </a:extLst>
          </p:cNvPr>
          <p:cNvSpPr>
            <a:spLocks noChangeArrowheads="1"/>
          </p:cNvSpPr>
          <p:nvPr/>
        </p:nvSpPr>
        <p:spPr bwMode="auto">
          <a:xfrm>
            <a:off x="3522663" y="1711326"/>
            <a:ext cx="4862512" cy="4532313"/>
          </a:xfrm>
          <a:prstGeom prst="rect">
            <a:avLst/>
          </a:prstGeom>
          <a:solidFill>
            <a:srgbClr val="EEF1F4"/>
          </a:solidFill>
          <a:ln w="141288">
            <a:solidFill>
              <a:srgbClr val="EEF1F4"/>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2" name="Rectangle 10">
            <a:extLst>
              <a:ext uri="{FF2B5EF4-FFF2-40B4-BE49-F238E27FC236}">
                <a16:creationId xmlns:a16="http://schemas.microsoft.com/office/drawing/2014/main" id="{CAA7CB6D-6831-4F3A-9FA4-3DBFB9D4EE21}"/>
              </a:ext>
            </a:extLst>
          </p:cNvPr>
          <p:cNvSpPr>
            <a:spLocks noChangeArrowheads="1"/>
          </p:cNvSpPr>
          <p:nvPr/>
        </p:nvSpPr>
        <p:spPr bwMode="auto">
          <a:xfrm>
            <a:off x="3522663" y="1711326"/>
            <a:ext cx="4862512" cy="4532313"/>
          </a:xfrm>
          <a:prstGeom prst="rect">
            <a:avLst/>
          </a:prstGeom>
          <a:solidFill>
            <a:srgbClr val="EDEFF3"/>
          </a:solidFill>
          <a:ln w="122238">
            <a:solidFill>
              <a:srgbClr val="EDEFF3"/>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3" name="Rectangle 11">
            <a:extLst>
              <a:ext uri="{FF2B5EF4-FFF2-40B4-BE49-F238E27FC236}">
                <a16:creationId xmlns:a16="http://schemas.microsoft.com/office/drawing/2014/main" id="{60F0B925-9D7C-43C1-894E-E5F35B103E9D}"/>
              </a:ext>
            </a:extLst>
          </p:cNvPr>
          <p:cNvSpPr>
            <a:spLocks noChangeArrowheads="1"/>
          </p:cNvSpPr>
          <p:nvPr/>
        </p:nvSpPr>
        <p:spPr bwMode="auto">
          <a:xfrm>
            <a:off x="3522663" y="1711326"/>
            <a:ext cx="4862512" cy="4532313"/>
          </a:xfrm>
          <a:prstGeom prst="rect">
            <a:avLst/>
          </a:prstGeom>
          <a:solidFill>
            <a:srgbClr val="EBEEF2"/>
          </a:solidFill>
          <a:ln w="101600">
            <a:solidFill>
              <a:srgbClr val="EBEEF2"/>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4" name="Rectangle 12">
            <a:extLst>
              <a:ext uri="{FF2B5EF4-FFF2-40B4-BE49-F238E27FC236}">
                <a16:creationId xmlns:a16="http://schemas.microsoft.com/office/drawing/2014/main" id="{C0E25C7B-34D0-4B6B-9C19-4D9172E99A33}"/>
              </a:ext>
            </a:extLst>
          </p:cNvPr>
          <p:cNvSpPr>
            <a:spLocks noChangeArrowheads="1"/>
          </p:cNvSpPr>
          <p:nvPr/>
        </p:nvSpPr>
        <p:spPr bwMode="auto">
          <a:xfrm>
            <a:off x="3522663" y="1711326"/>
            <a:ext cx="4862512" cy="4532313"/>
          </a:xfrm>
          <a:prstGeom prst="rect">
            <a:avLst/>
          </a:prstGeom>
          <a:solidFill>
            <a:srgbClr val="EAECF1"/>
          </a:solidFill>
          <a:ln w="80963">
            <a:solidFill>
              <a:srgbClr val="EAECF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5" name="Rectangle 13">
            <a:extLst>
              <a:ext uri="{FF2B5EF4-FFF2-40B4-BE49-F238E27FC236}">
                <a16:creationId xmlns:a16="http://schemas.microsoft.com/office/drawing/2014/main" id="{EFAB94D6-E180-45E0-9A9C-0A5D0C916A3E}"/>
              </a:ext>
            </a:extLst>
          </p:cNvPr>
          <p:cNvSpPr>
            <a:spLocks noChangeArrowheads="1"/>
          </p:cNvSpPr>
          <p:nvPr/>
        </p:nvSpPr>
        <p:spPr bwMode="auto">
          <a:xfrm>
            <a:off x="3522663" y="1711326"/>
            <a:ext cx="4862512" cy="4532313"/>
          </a:xfrm>
          <a:prstGeom prst="rect">
            <a:avLst/>
          </a:prstGeom>
          <a:solidFill>
            <a:srgbClr val="E9EBF0"/>
          </a:solidFill>
          <a:ln w="60325">
            <a:solidFill>
              <a:srgbClr val="E9EBF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6" name="Rectangle 14">
            <a:extLst>
              <a:ext uri="{FF2B5EF4-FFF2-40B4-BE49-F238E27FC236}">
                <a16:creationId xmlns:a16="http://schemas.microsoft.com/office/drawing/2014/main" id="{5010EB5E-CE3B-4D27-8360-47EEF0D5236A}"/>
              </a:ext>
            </a:extLst>
          </p:cNvPr>
          <p:cNvSpPr>
            <a:spLocks noChangeArrowheads="1"/>
          </p:cNvSpPr>
          <p:nvPr/>
        </p:nvSpPr>
        <p:spPr bwMode="auto">
          <a:xfrm>
            <a:off x="3522663" y="1711326"/>
            <a:ext cx="4862512" cy="4532313"/>
          </a:xfrm>
          <a:prstGeom prst="rect">
            <a:avLst/>
          </a:prstGeom>
          <a:solidFill>
            <a:srgbClr val="E7EAEF"/>
          </a:solidFill>
          <a:ln w="41275">
            <a:solidFill>
              <a:srgbClr val="E7EA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7" name="Rectangle 15">
            <a:extLst>
              <a:ext uri="{FF2B5EF4-FFF2-40B4-BE49-F238E27FC236}">
                <a16:creationId xmlns:a16="http://schemas.microsoft.com/office/drawing/2014/main" id="{9D5EB626-E2EC-48BB-A7D7-126B48C283A6}"/>
              </a:ext>
            </a:extLst>
          </p:cNvPr>
          <p:cNvSpPr>
            <a:spLocks noChangeArrowheads="1"/>
          </p:cNvSpPr>
          <p:nvPr/>
        </p:nvSpPr>
        <p:spPr bwMode="auto">
          <a:xfrm>
            <a:off x="3522663" y="1711326"/>
            <a:ext cx="4862512" cy="4532313"/>
          </a:xfrm>
          <a:prstGeom prst="rect">
            <a:avLst/>
          </a:prstGeom>
          <a:solidFill>
            <a:srgbClr val="E6E9EF"/>
          </a:solidFill>
          <a:ln w="20638">
            <a:solidFill>
              <a:srgbClr val="E6E9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8" name="Rectangle 16">
            <a:extLst>
              <a:ext uri="{FF2B5EF4-FFF2-40B4-BE49-F238E27FC236}">
                <a16:creationId xmlns:a16="http://schemas.microsoft.com/office/drawing/2014/main" id="{9DA31285-F702-491E-B4FA-2B2C62F30C3D}"/>
              </a:ext>
            </a:extLst>
          </p:cNvPr>
          <p:cNvSpPr>
            <a:spLocks noChangeArrowheads="1"/>
          </p:cNvSpPr>
          <p:nvPr/>
        </p:nvSpPr>
        <p:spPr bwMode="auto">
          <a:xfrm>
            <a:off x="3441701" y="1609726"/>
            <a:ext cx="4843463" cy="4532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09" name="Freeform 18">
            <a:extLst>
              <a:ext uri="{FF2B5EF4-FFF2-40B4-BE49-F238E27FC236}">
                <a16:creationId xmlns:a16="http://schemas.microsoft.com/office/drawing/2014/main" id="{5184E1D2-48AC-426A-A5FB-22A7168E26EF}"/>
              </a:ext>
            </a:extLst>
          </p:cNvPr>
          <p:cNvSpPr>
            <a:spLocks/>
          </p:cNvSpPr>
          <p:nvPr/>
        </p:nvSpPr>
        <p:spPr bwMode="auto">
          <a:xfrm>
            <a:off x="3441700" y="4138613"/>
            <a:ext cx="1905000" cy="1598612"/>
          </a:xfrm>
          <a:custGeom>
            <a:avLst/>
            <a:gdLst>
              <a:gd name="T0" fmla="*/ 2147483646 w 1200"/>
              <a:gd name="T1" fmla="*/ 0 h 1007"/>
              <a:gd name="T2" fmla="*/ 0 w 1200"/>
              <a:gd name="T3" fmla="*/ 0 h 1007"/>
              <a:gd name="T4" fmla="*/ 0 w 1200"/>
              <a:gd name="T5" fmla="*/ 2147483646 h 1007"/>
              <a:gd name="T6" fmla="*/ 2147483646 w 1200"/>
              <a:gd name="T7" fmla="*/ 0 h 10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0" h="1007">
                <a:moveTo>
                  <a:pt x="1200" y="0"/>
                </a:moveTo>
                <a:lnTo>
                  <a:pt x="0" y="0"/>
                </a:lnTo>
                <a:lnTo>
                  <a:pt x="0" y="1007"/>
                </a:lnTo>
                <a:lnTo>
                  <a:pt x="1200" y="0"/>
                </a:lnTo>
                <a:close/>
              </a:path>
            </a:pathLst>
          </a:custGeom>
          <a:solidFill>
            <a:srgbClr val="E2CF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10" name="Rectangle 19">
            <a:extLst>
              <a:ext uri="{FF2B5EF4-FFF2-40B4-BE49-F238E27FC236}">
                <a16:creationId xmlns:a16="http://schemas.microsoft.com/office/drawing/2014/main" id="{1FDCBAF9-F3DF-47B1-9F19-0EDEEA309A6F}"/>
              </a:ext>
            </a:extLst>
          </p:cNvPr>
          <p:cNvSpPr>
            <a:spLocks noChangeArrowheads="1"/>
          </p:cNvSpPr>
          <p:nvPr/>
        </p:nvSpPr>
        <p:spPr bwMode="auto">
          <a:xfrm>
            <a:off x="3505200" y="4267200"/>
            <a:ext cx="1144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panose="020B0604020202020204" pitchFamily="34" charset="0"/>
              </a:rPr>
              <a:t>Producer surplus</a:t>
            </a:r>
          </a:p>
        </p:txBody>
      </p:sp>
      <p:sp>
        <p:nvSpPr>
          <p:cNvPr id="33811" name="Rectangle 20">
            <a:extLst>
              <a:ext uri="{FF2B5EF4-FFF2-40B4-BE49-F238E27FC236}">
                <a16:creationId xmlns:a16="http://schemas.microsoft.com/office/drawing/2014/main" id="{59E7670E-04AE-4450-B9D1-7B0DF45C0BFD}"/>
              </a:ext>
            </a:extLst>
          </p:cNvPr>
          <p:cNvSpPr>
            <a:spLocks noChangeArrowheads="1"/>
          </p:cNvSpPr>
          <p:nvPr/>
        </p:nvSpPr>
        <p:spPr bwMode="auto">
          <a:xfrm>
            <a:off x="3714751" y="4589463"/>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12" name="Freeform 21">
            <a:extLst>
              <a:ext uri="{FF2B5EF4-FFF2-40B4-BE49-F238E27FC236}">
                <a16:creationId xmlns:a16="http://schemas.microsoft.com/office/drawing/2014/main" id="{73AD4E43-D8CC-4154-8B71-6DB1F187025C}"/>
              </a:ext>
            </a:extLst>
          </p:cNvPr>
          <p:cNvSpPr>
            <a:spLocks/>
          </p:cNvSpPr>
          <p:nvPr/>
        </p:nvSpPr>
        <p:spPr bwMode="auto">
          <a:xfrm>
            <a:off x="3441701" y="1609726"/>
            <a:ext cx="4843463" cy="4532313"/>
          </a:xfrm>
          <a:custGeom>
            <a:avLst/>
            <a:gdLst>
              <a:gd name="T0" fmla="*/ 0 w 3051"/>
              <a:gd name="T1" fmla="*/ 0 h 2855"/>
              <a:gd name="T2" fmla="*/ 0 w 3051"/>
              <a:gd name="T3" fmla="*/ 2147483646 h 2855"/>
              <a:gd name="T4" fmla="*/ 2147483646 w 3051"/>
              <a:gd name="T5" fmla="*/ 2147483646 h 2855"/>
              <a:gd name="T6" fmla="*/ 0 60000 65536"/>
              <a:gd name="T7" fmla="*/ 0 60000 65536"/>
              <a:gd name="T8" fmla="*/ 0 60000 65536"/>
            </a:gdLst>
            <a:ahLst/>
            <a:cxnLst>
              <a:cxn ang="T6">
                <a:pos x="T0" y="T1"/>
              </a:cxn>
              <a:cxn ang="T7">
                <a:pos x="T2" y="T3"/>
              </a:cxn>
              <a:cxn ang="T8">
                <a:pos x="T4" y="T5"/>
              </a:cxn>
            </a:cxnLst>
            <a:rect l="0" t="0" r="r" b="b"/>
            <a:pathLst>
              <a:path w="3051" h="2855">
                <a:moveTo>
                  <a:pt x="0" y="0"/>
                </a:moveTo>
                <a:lnTo>
                  <a:pt x="0" y="2855"/>
                </a:lnTo>
                <a:lnTo>
                  <a:pt x="3051" y="2855"/>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3" name="Rectangle 22">
            <a:extLst>
              <a:ext uri="{FF2B5EF4-FFF2-40B4-BE49-F238E27FC236}">
                <a16:creationId xmlns:a16="http://schemas.microsoft.com/office/drawing/2014/main" id="{91808D2B-99DD-4B62-A744-43E49A7EA7E3}"/>
              </a:ext>
            </a:extLst>
          </p:cNvPr>
          <p:cNvSpPr>
            <a:spLocks noChangeArrowheads="1"/>
          </p:cNvSpPr>
          <p:nvPr/>
        </p:nvSpPr>
        <p:spPr bwMode="auto">
          <a:xfrm>
            <a:off x="7432676" y="6213475"/>
            <a:ext cx="8848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dirty="0">
                <a:solidFill>
                  <a:srgbClr val="000000"/>
                </a:solidFill>
                <a:latin typeface="Arial" panose="020B0604020202020204" pitchFamily="34" charset="0"/>
              </a:rPr>
              <a:t>Quantity</a:t>
            </a:r>
          </a:p>
        </p:txBody>
      </p:sp>
      <p:sp>
        <p:nvSpPr>
          <p:cNvPr id="33814" name="Rectangle 23">
            <a:extLst>
              <a:ext uri="{FF2B5EF4-FFF2-40B4-BE49-F238E27FC236}">
                <a16:creationId xmlns:a16="http://schemas.microsoft.com/office/drawing/2014/main" id="{9832EC46-7983-4211-830D-2CABC974814D}"/>
              </a:ext>
            </a:extLst>
          </p:cNvPr>
          <p:cNvSpPr>
            <a:spLocks noChangeArrowheads="1"/>
          </p:cNvSpPr>
          <p:nvPr/>
        </p:nvSpPr>
        <p:spPr bwMode="auto">
          <a:xfrm>
            <a:off x="4186239" y="1095375"/>
            <a:ext cx="29751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dirty="0">
                <a:solidFill>
                  <a:srgbClr val="000000"/>
                </a:solidFill>
                <a:latin typeface="Arial" panose="020B0604020202020204" pitchFamily="34" charset="0"/>
              </a:rPr>
              <a:t>Producer surplus at price</a:t>
            </a:r>
            <a:r>
              <a:rPr lang="el-GR" altLang="en-US" sz="1700" b="1" dirty="0">
                <a:solidFill>
                  <a:srgbClr val="000000"/>
                </a:solidFill>
                <a:latin typeface="Arial" panose="020B0604020202020204" pitchFamily="34" charset="0"/>
              </a:rPr>
              <a:t> Ρ1</a:t>
            </a:r>
            <a:endParaRPr lang="en-US" altLang="en-US" sz="1700" b="1" dirty="0">
              <a:solidFill>
                <a:srgbClr val="000000"/>
              </a:solidFill>
              <a:latin typeface="Arial" panose="020B0604020202020204" pitchFamily="34" charset="0"/>
            </a:endParaRPr>
          </a:p>
        </p:txBody>
      </p:sp>
      <p:sp>
        <p:nvSpPr>
          <p:cNvPr id="33815" name="Rectangle 27">
            <a:extLst>
              <a:ext uri="{FF2B5EF4-FFF2-40B4-BE49-F238E27FC236}">
                <a16:creationId xmlns:a16="http://schemas.microsoft.com/office/drawing/2014/main" id="{CD201DED-F9E1-44EE-B9DC-A073706EC6DB}"/>
              </a:ext>
            </a:extLst>
          </p:cNvPr>
          <p:cNvSpPr>
            <a:spLocks noChangeArrowheads="1"/>
          </p:cNvSpPr>
          <p:nvPr/>
        </p:nvSpPr>
        <p:spPr bwMode="auto">
          <a:xfrm>
            <a:off x="2838451" y="1573213"/>
            <a:ext cx="5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dirty="0">
                <a:solidFill>
                  <a:srgbClr val="000000"/>
                </a:solidFill>
                <a:latin typeface="Arial" panose="020B0604020202020204" pitchFamily="34" charset="0"/>
              </a:rPr>
              <a:t>Price</a:t>
            </a:r>
          </a:p>
        </p:txBody>
      </p:sp>
      <p:sp>
        <p:nvSpPr>
          <p:cNvPr id="33816" name="Rectangle 28">
            <a:extLst>
              <a:ext uri="{FF2B5EF4-FFF2-40B4-BE49-F238E27FC236}">
                <a16:creationId xmlns:a16="http://schemas.microsoft.com/office/drawing/2014/main" id="{0EB60CB5-6077-47AC-ABB4-B72517EC0079}"/>
              </a:ext>
            </a:extLst>
          </p:cNvPr>
          <p:cNvSpPr>
            <a:spLocks noChangeArrowheads="1"/>
          </p:cNvSpPr>
          <p:nvPr/>
        </p:nvSpPr>
        <p:spPr bwMode="auto">
          <a:xfrm>
            <a:off x="3243263" y="6213475"/>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0</a:t>
            </a:r>
            <a:endParaRPr lang="en-US" altLang="en-US" sz="2400"/>
          </a:p>
        </p:txBody>
      </p:sp>
      <p:grpSp>
        <p:nvGrpSpPr>
          <p:cNvPr id="85021" name="Group 29">
            <a:extLst>
              <a:ext uri="{FF2B5EF4-FFF2-40B4-BE49-F238E27FC236}">
                <a16:creationId xmlns:a16="http://schemas.microsoft.com/office/drawing/2014/main" id="{FD74F0B8-B82B-4723-BD0C-49C7BD5ED649}"/>
              </a:ext>
            </a:extLst>
          </p:cNvPr>
          <p:cNvGrpSpPr>
            <a:grpSpLocks/>
          </p:cNvGrpSpPr>
          <p:nvPr/>
        </p:nvGrpSpPr>
        <p:grpSpPr bwMode="auto">
          <a:xfrm>
            <a:off x="3441701" y="1909763"/>
            <a:ext cx="4551364" cy="3827462"/>
            <a:chOff x="1208" y="1203"/>
            <a:chExt cx="2867" cy="2411"/>
          </a:xfrm>
        </p:grpSpPr>
        <p:sp>
          <p:nvSpPr>
            <p:cNvPr id="33832" name="Line 30">
              <a:extLst>
                <a:ext uri="{FF2B5EF4-FFF2-40B4-BE49-F238E27FC236}">
                  <a16:creationId xmlns:a16="http://schemas.microsoft.com/office/drawing/2014/main" id="{D2C3F37F-78A0-4F3F-86B8-6FFBF7566674}"/>
                </a:ext>
              </a:extLst>
            </p:cNvPr>
            <p:cNvSpPr>
              <a:spLocks noChangeShapeType="1"/>
            </p:cNvSpPr>
            <p:nvPr/>
          </p:nvSpPr>
          <p:spPr bwMode="auto">
            <a:xfrm flipV="1">
              <a:off x="1208" y="1396"/>
              <a:ext cx="2630" cy="2218"/>
            </a:xfrm>
            <a:prstGeom prst="line">
              <a:avLst/>
            </a:prstGeom>
            <a:noFill/>
            <a:ln w="60325">
              <a:solidFill>
                <a:srgbClr val="5F16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33" name="Rectangle 31">
              <a:extLst>
                <a:ext uri="{FF2B5EF4-FFF2-40B4-BE49-F238E27FC236}">
                  <a16:creationId xmlns:a16="http://schemas.microsoft.com/office/drawing/2014/main" id="{8E038073-EA65-4BBC-ABF7-AE16309B2913}"/>
                </a:ext>
              </a:extLst>
            </p:cNvPr>
            <p:cNvSpPr>
              <a:spLocks noChangeArrowheads="1"/>
            </p:cNvSpPr>
            <p:nvPr/>
          </p:nvSpPr>
          <p:spPr bwMode="auto">
            <a:xfrm>
              <a:off x="3654" y="1203"/>
              <a:ext cx="42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panose="020B0604020202020204" pitchFamily="34" charset="0"/>
                </a:rPr>
                <a:t>Supply</a:t>
              </a:r>
            </a:p>
          </p:txBody>
        </p:sp>
      </p:grpSp>
      <p:grpSp>
        <p:nvGrpSpPr>
          <p:cNvPr id="85024" name="Group 32">
            <a:extLst>
              <a:ext uri="{FF2B5EF4-FFF2-40B4-BE49-F238E27FC236}">
                <a16:creationId xmlns:a16="http://schemas.microsoft.com/office/drawing/2014/main" id="{DAC8FA12-4186-450C-8E04-73292466752A}"/>
              </a:ext>
            </a:extLst>
          </p:cNvPr>
          <p:cNvGrpSpPr>
            <a:grpSpLocks/>
          </p:cNvGrpSpPr>
          <p:nvPr/>
        </p:nvGrpSpPr>
        <p:grpSpPr bwMode="auto">
          <a:xfrm>
            <a:off x="3381376" y="3889377"/>
            <a:ext cx="2208213" cy="2081213"/>
            <a:chOff x="1170" y="2450"/>
            <a:chExt cx="1391" cy="1311"/>
          </a:xfrm>
        </p:grpSpPr>
        <p:grpSp>
          <p:nvGrpSpPr>
            <p:cNvPr id="33823" name="Group 33">
              <a:extLst>
                <a:ext uri="{FF2B5EF4-FFF2-40B4-BE49-F238E27FC236}">
                  <a16:creationId xmlns:a16="http://schemas.microsoft.com/office/drawing/2014/main" id="{60DB520E-5DD8-4AEB-8F57-BFA2DFE53443}"/>
                </a:ext>
              </a:extLst>
            </p:cNvPr>
            <p:cNvGrpSpPr>
              <a:grpSpLocks/>
            </p:cNvGrpSpPr>
            <p:nvPr/>
          </p:nvGrpSpPr>
          <p:grpSpPr bwMode="auto">
            <a:xfrm>
              <a:off x="1170" y="2450"/>
              <a:ext cx="213" cy="196"/>
              <a:chOff x="1170" y="2450"/>
              <a:chExt cx="213" cy="196"/>
            </a:xfrm>
          </p:grpSpPr>
          <p:sp>
            <p:nvSpPr>
              <p:cNvPr id="33830" name="Oval 34">
                <a:extLst>
                  <a:ext uri="{FF2B5EF4-FFF2-40B4-BE49-F238E27FC236}">
                    <a16:creationId xmlns:a16="http://schemas.microsoft.com/office/drawing/2014/main" id="{75DEA38F-87F8-49D1-9BAD-E0BA3B03681D}"/>
                  </a:ext>
                </a:extLst>
              </p:cNvPr>
              <p:cNvSpPr>
                <a:spLocks noChangeArrowheads="1"/>
              </p:cNvSpPr>
              <p:nvPr/>
            </p:nvSpPr>
            <p:spPr bwMode="auto">
              <a:xfrm>
                <a:off x="1170" y="2569"/>
                <a:ext cx="77" cy="7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31" name="Rectangle 35">
                <a:extLst>
                  <a:ext uri="{FF2B5EF4-FFF2-40B4-BE49-F238E27FC236}">
                    <a16:creationId xmlns:a16="http://schemas.microsoft.com/office/drawing/2014/main" id="{2D056485-07B4-4191-99C7-E2AC221AA512}"/>
                  </a:ext>
                </a:extLst>
              </p:cNvPr>
              <p:cNvSpPr>
                <a:spLocks noChangeArrowheads="1"/>
              </p:cNvSpPr>
              <p:nvPr/>
            </p:nvSpPr>
            <p:spPr bwMode="auto">
              <a:xfrm>
                <a:off x="1291" y="2450"/>
                <a:ext cx="9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B</a:t>
                </a:r>
                <a:endParaRPr lang="en-US" altLang="en-US" sz="2400"/>
              </a:p>
            </p:txBody>
          </p:sp>
        </p:grpSp>
        <p:grpSp>
          <p:nvGrpSpPr>
            <p:cNvPr id="33824" name="Group 36">
              <a:extLst>
                <a:ext uri="{FF2B5EF4-FFF2-40B4-BE49-F238E27FC236}">
                  <a16:creationId xmlns:a16="http://schemas.microsoft.com/office/drawing/2014/main" id="{32A35A3A-8B09-4F88-951C-9A8F4FF6C57F}"/>
                </a:ext>
              </a:extLst>
            </p:cNvPr>
            <p:cNvGrpSpPr>
              <a:grpSpLocks/>
            </p:cNvGrpSpPr>
            <p:nvPr/>
          </p:nvGrpSpPr>
          <p:grpSpPr bwMode="auto">
            <a:xfrm>
              <a:off x="1170" y="3576"/>
              <a:ext cx="213" cy="185"/>
              <a:chOff x="1170" y="3576"/>
              <a:chExt cx="213" cy="185"/>
            </a:xfrm>
          </p:grpSpPr>
          <p:sp>
            <p:nvSpPr>
              <p:cNvPr id="33828" name="Oval 37">
                <a:extLst>
                  <a:ext uri="{FF2B5EF4-FFF2-40B4-BE49-F238E27FC236}">
                    <a16:creationId xmlns:a16="http://schemas.microsoft.com/office/drawing/2014/main" id="{8181B247-2307-4480-8CAC-6C205FAA41E5}"/>
                  </a:ext>
                </a:extLst>
              </p:cNvPr>
              <p:cNvSpPr>
                <a:spLocks noChangeArrowheads="1"/>
              </p:cNvSpPr>
              <p:nvPr/>
            </p:nvSpPr>
            <p:spPr bwMode="auto">
              <a:xfrm>
                <a:off x="1170" y="3576"/>
                <a:ext cx="77" cy="7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29" name="Rectangle 38">
                <a:extLst>
                  <a:ext uri="{FF2B5EF4-FFF2-40B4-BE49-F238E27FC236}">
                    <a16:creationId xmlns:a16="http://schemas.microsoft.com/office/drawing/2014/main" id="{91E9A198-4F59-47E3-B25D-73DDE69A26D6}"/>
                  </a:ext>
                </a:extLst>
              </p:cNvPr>
              <p:cNvSpPr>
                <a:spLocks noChangeArrowheads="1"/>
              </p:cNvSpPr>
              <p:nvPr/>
            </p:nvSpPr>
            <p:spPr bwMode="auto">
              <a:xfrm>
                <a:off x="1291" y="3596"/>
                <a:ext cx="9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A</a:t>
                </a:r>
                <a:endParaRPr lang="en-US" altLang="en-US" sz="2400"/>
              </a:p>
            </p:txBody>
          </p:sp>
        </p:grpSp>
        <p:grpSp>
          <p:nvGrpSpPr>
            <p:cNvPr id="33825" name="Group 39">
              <a:extLst>
                <a:ext uri="{FF2B5EF4-FFF2-40B4-BE49-F238E27FC236}">
                  <a16:creationId xmlns:a16="http://schemas.microsoft.com/office/drawing/2014/main" id="{7D1C6D95-47CA-4D37-AD31-F69960BC740F}"/>
                </a:ext>
              </a:extLst>
            </p:cNvPr>
            <p:cNvGrpSpPr>
              <a:grpSpLocks/>
            </p:cNvGrpSpPr>
            <p:nvPr/>
          </p:nvGrpSpPr>
          <p:grpSpPr bwMode="auto">
            <a:xfrm>
              <a:off x="2357" y="2569"/>
              <a:ext cx="204" cy="207"/>
              <a:chOff x="2357" y="2569"/>
              <a:chExt cx="204" cy="207"/>
            </a:xfrm>
          </p:grpSpPr>
          <p:sp>
            <p:nvSpPr>
              <p:cNvPr id="33826" name="Oval 40">
                <a:extLst>
                  <a:ext uri="{FF2B5EF4-FFF2-40B4-BE49-F238E27FC236}">
                    <a16:creationId xmlns:a16="http://schemas.microsoft.com/office/drawing/2014/main" id="{B5B29DFE-A937-4311-A0BD-FB10B53E2CBC}"/>
                  </a:ext>
                </a:extLst>
              </p:cNvPr>
              <p:cNvSpPr>
                <a:spLocks noChangeArrowheads="1"/>
              </p:cNvSpPr>
              <p:nvPr/>
            </p:nvSpPr>
            <p:spPr bwMode="auto">
              <a:xfrm>
                <a:off x="2357" y="2569"/>
                <a:ext cx="89" cy="7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3827" name="Rectangle 41">
                <a:extLst>
                  <a:ext uri="{FF2B5EF4-FFF2-40B4-BE49-F238E27FC236}">
                    <a16:creationId xmlns:a16="http://schemas.microsoft.com/office/drawing/2014/main" id="{A95CA20F-07BC-43C2-8296-84968107E298}"/>
                  </a:ext>
                </a:extLst>
              </p:cNvPr>
              <p:cNvSpPr>
                <a:spLocks noChangeArrowheads="1"/>
              </p:cNvSpPr>
              <p:nvPr/>
            </p:nvSpPr>
            <p:spPr bwMode="auto">
              <a:xfrm>
                <a:off x="2462" y="2611"/>
                <a:ext cx="9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C</a:t>
                </a:r>
                <a:endParaRPr lang="en-US" altLang="en-US" sz="2400"/>
              </a:p>
            </p:txBody>
          </p:sp>
        </p:grpSp>
      </p:grpSp>
      <p:grpSp>
        <p:nvGrpSpPr>
          <p:cNvPr id="85034" name="Group 42">
            <a:extLst>
              <a:ext uri="{FF2B5EF4-FFF2-40B4-BE49-F238E27FC236}">
                <a16:creationId xmlns:a16="http://schemas.microsoft.com/office/drawing/2014/main" id="{CBA09DC6-BDDA-479F-B6FE-563CE7242BCB}"/>
              </a:ext>
            </a:extLst>
          </p:cNvPr>
          <p:cNvGrpSpPr>
            <a:grpSpLocks/>
          </p:cNvGrpSpPr>
          <p:nvPr/>
        </p:nvGrpSpPr>
        <p:grpSpPr bwMode="auto">
          <a:xfrm>
            <a:off x="3127376" y="4017963"/>
            <a:ext cx="2354263" cy="2457450"/>
            <a:chOff x="1010" y="2531"/>
            <a:chExt cx="1483" cy="1548"/>
          </a:xfrm>
        </p:grpSpPr>
        <p:sp>
          <p:nvSpPr>
            <p:cNvPr id="33820" name="Freeform 43">
              <a:extLst>
                <a:ext uri="{FF2B5EF4-FFF2-40B4-BE49-F238E27FC236}">
                  <a16:creationId xmlns:a16="http://schemas.microsoft.com/office/drawing/2014/main" id="{8EBBA4CF-C161-4977-8D1D-5DE53768FBDF}"/>
                </a:ext>
              </a:extLst>
            </p:cNvPr>
            <p:cNvSpPr>
              <a:spLocks/>
            </p:cNvSpPr>
            <p:nvPr/>
          </p:nvSpPr>
          <p:spPr bwMode="auto">
            <a:xfrm>
              <a:off x="1208" y="2607"/>
              <a:ext cx="1200" cy="1262"/>
            </a:xfrm>
            <a:custGeom>
              <a:avLst/>
              <a:gdLst>
                <a:gd name="T0" fmla="*/ 0 w 1200"/>
                <a:gd name="T1" fmla="*/ 0 h 1262"/>
                <a:gd name="T2" fmla="*/ 1200 w 1200"/>
                <a:gd name="T3" fmla="*/ 0 h 1262"/>
                <a:gd name="T4" fmla="*/ 1200 w 1200"/>
                <a:gd name="T5" fmla="*/ 1262 h 1262"/>
                <a:gd name="T6" fmla="*/ 0 60000 65536"/>
                <a:gd name="T7" fmla="*/ 0 60000 65536"/>
                <a:gd name="T8" fmla="*/ 0 60000 65536"/>
              </a:gdLst>
              <a:ahLst/>
              <a:cxnLst>
                <a:cxn ang="T6">
                  <a:pos x="T0" y="T1"/>
                </a:cxn>
                <a:cxn ang="T7">
                  <a:pos x="T2" y="T3"/>
                </a:cxn>
                <a:cxn ang="T8">
                  <a:pos x="T4" y="T5"/>
                </a:cxn>
              </a:cxnLst>
              <a:rect l="0" t="0" r="r" b="b"/>
              <a:pathLst>
                <a:path w="1200" h="1262">
                  <a:moveTo>
                    <a:pt x="0" y="0"/>
                  </a:moveTo>
                  <a:lnTo>
                    <a:pt x="1200" y="0"/>
                  </a:lnTo>
                  <a:lnTo>
                    <a:pt x="1200" y="1262"/>
                  </a:lnTo>
                </a:path>
              </a:pathLst>
            </a:custGeom>
            <a:noFill/>
            <a:ln w="20638" cap="flat">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1" name="Rectangle 44">
              <a:extLst>
                <a:ext uri="{FF2B5EF4-FFF2-40B4-BE49-F238E27FC236}">
                  <a16:creationId xmlns:a16="http://schemas.microsoft.com/office/drawing/2014/main" id="{42C26124-630A-430F-A59B-2893FC4044DA}"/>
                </a:ext>
              </a:extLst>
            </p:cNvPr>
            <p:cNvSpPr>
              <a:spLocks noChangeArrowheads="1"/>
            </p:cNvSpPr>
            <p:nvPr/>
          </p:nvSpPr>
          <p:spPr bwMode="auto">
            <a:xfrm>
              <a:off x="2335" y="3914"/>
              <a:ext cx="15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Q</a:t>
              </a:r>
              <a:r>
                <a:rPr lang="en-US" altLang="en-US" sz="1700" baseline="-25000">
                  <a:solidFill>
                    <a:srgbClr val="000000"/>
                  </a:solidFill>
                  <a:latin typeface="Arial" panose="020B0604020202020204" pitchFamily="34" charset="0"/>
                </a:rPr>
                <a:t>1</a:t>
              </a:r>
              <a:endParaRPr lang="en-US" altLang="en-US" sz="2400"/>
            </a:p>
          </p:txBody>
        </p:sp>
        <p:sp>
          <p:nvSpPr>
            <p:cNvPr id="33822" name="Rectangle 45">
              <a:extLst>
                <a:ext uri="{FF2B5EF4-FFF2-40B4-BE49-F238E27FC236}">
                  <a16:creationId xmlns:a16="http://schemas.microsoft.com/office/drawing/2014/main" id="{F9D794DA-81D0-4803-AB62-BDC07551CF9A}"/>
                </a:ext>
              </a:extLst>
            </p:cNvPr>
            <p:cNvSpPr>
              <a:spLocks noChangeArrowheads="1"/>
            </p:cNvSpPr>
            <p:nvPr/>
          </p:nvSpPr>
          <p:spPr bwMode="auto">
            <a:xfrm>
              <a:off x="1010" y="2531"/>
              <a:ext cx="14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P</a:t>
              </a:r>
              <a:r>
                <a:rPr lang="en-US" altLang="en-US" sz="1700" baseline="-25000">
                  <a:solidFill>
                    <a:srgbClr val="000000"/>
                  </a:solidFill>
                  <a:latin typeface="Arial" panose="020B0604020202020204" pitchFamily="34" charset="0"/>
                </a:rPr>
                <a:t>1</a:t>
              </a:r>
              <a:endParaRPr lang="en-US" altLang="en-US" sz="2400"/>
            </a:p>
          </p:txBody>
        </p:sp>
      </p:grpSp>
    </p:spTree>
    <p:extLst>
      <p:ext uri="{BB962C8B-B14F-4D97-AF65-F5344CB8AC3E}">
        <p14:creationId xmlns:p14="http://schemas.microsoft.com/office/powerpoint/2010/main" val="737676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85021"/>
                                        </p:tgtEl>
                                        <p:attrNameLst>
                                          <p:attrName>style.visibility</p:attrName>
                                        </p:attrNameLst>
                                      </p:cBhvr>
                                      <p:to>
                                        <p:strVal val="visible"/>
                                      </p:to>
                                    </p:set>
                                    <p:animEffect transition="in" filter="strips(upRight)">
                                      <p:cBhvr>
                                        <p:cTn id="7" dur="500"/>
                                        <p:tgtEl>
                                          <p:spTgt spid="850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85034"/>
                                        </p:tgtEl>
                                        <p:attrNameLst>
                                          <p:attrName>style.visibility</p:attrName>
                                        </p:attrNameLst>
                                      </p:cBhvr>
                                      <p:to>
                                        <p:strVal val="visible"/>
                                      </p:to>
                                    </p:set>
                                    <p:animEffect transition="in" filter="strips(upRight)">
                                      <p:cBhvr>
                                        <p:cTn id="12" dur="500"/>
                                        <p:tgtEl>
                                          <p:spTgt spid="85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85024"/>
                                        </p:tgtEl>
                                        <p:attrNameLst>
                                          <p:attrName>style.visibility</p:attrName>
                                        </p:attrNameLst>
                                      </p:cBhvr>
                                      <p:to>
                                        <p:strVal val="visible"/>
                                      </p:to>
                                    </p:set>
                                    <p:animEffect transition="in" filter="strips(upRight)">
                                      <p:cBhvr>
                                        <p:cTn id="17" dur="500"/>
                                        <p:tgtEl>
                                          <p:spTgt spid="85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0D9F960A-7F5C-4190-ACF9-9174885D023A}"/>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r="1688"/>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3">
            <a:extLst>
              <a:ext uri="{FF2B5EF4-FFF2-40B4-BE49-F238E27FC236}">
                <a16:creationId xmlns:a16="http://schemas.microsoft.com/office/drawing/2014/main" id="{C3E1AE9A-D42C-41CE-B7DC-A009FF61BE63}"/>
              </a:ext>
            </a:extLst>
          </p:cNvPr>
          <p:cNvSpPr>
            <a:spLocks noGrp="1" noChangeArrowheads="1"/>
          </p:cNvSpPr>
          <p:nvPr>
            <p:ph type="title"/>
          </p:nvPr>
        </p:nvSpPr>
        <p:spPr>
          <a:xfrm>
            <a:off x="2133600" y="50800"/>
            <a:ext cx="8229600" cy="685800"/>
          </a:xfrm>
        </p:spPr>
        <p:txBody>
          <a:bodyPr/>
          <a:lstStyle/>
          <a:p>
            <a:pPr algn="l">
              <a:lnSpc>
                <a:spcPct val="80000"/>
              </a:lnSpc>
            </a:pPr>
            <a:r>
              <a:rPr lang="en-US" altLang="en-US" sz="2400" dirty="0">
                <a:solidFill>
                  <a:schemeClr val="bg1"/>
                </a:solidFill>
              </a:rPr>
              <a:t>How price affect producer surplus</a:t>
            </a:r>
          </a:p>
        </p:txBody>
      </p:sp>
      <p:sp>
        <p:nvSpPr>
          <p:cNvPr id="34821" name="Rectangle 5">
            <a:extLst>
              <a:ext uri="{FF2B5EF4-FFF2-40B4-BE49-F238E27FC236}">
                <a16:creationId xmlns:a16="http://schemas.microsoft.com/office/drawing/2014/main" id="{1204C9AD-6486-4255-BCE7-2C124866F186}"/>
              </a:ext>
            </a:extLst>
          </p:cNvPr>
          <p:cNvSpPr>
            <a:spLocks noChangeArrowheads="1"/>
          </p:cNvSpPr>
          <p:nvPr/>
        </p:nvSpPr>
        <p:spPr bwMode="auto">
          <a:xfrm>
            <a:off x="3932239" y="1711326"/>
            <a:ext cx="4841875" cy="4532313"/>
          </a:xfrm>
          <a:prstGeom prst="rect">
            <a:avLst/>
          </a:prstGeom>
          <a:solidFill>
            <a:srgbClr val="F3F6F9"/>
          </a:solidFill>
          <a:ln w="222250">
            <a:solidFill>
              <a:srgbClr val="F3F6F9"/>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22" name="Rectangle 6">
            <a:extLst>
              <a:ext uri="{FF2B5EF4-FFF2-40B4-BE49-F238E27FC236}">
                <a16:creationId xmlns:a16="http://schemas.microsoft.com/office/drawing/2014/main" id="{3F72AE89-5E8C-422A-9F6E-0891CCFFFC59}"/>
              </a:ext>
            </a:extLst>
          </p:cNvPr>
          <p:cNvSpPr>
            <a:spLocks noChangeArrowheads="1"/>
          </p:cNvSpPr>
          <p:nvPr/>
        </p:nvSpPr>
        <p:spPr bwMode="auto">
          <a:xfrm>
            <a:off x="3932239" y="1711326"/>
            <a:ext cx="4841875" cy="4532313"/>
          </a:xfrm>
          <a:prstGeom prst="rect">
            <a:avLst/>
          </a:prstGeom>
          <a:solidFill>
            <a:srgbClr val="F2F4F8"/>
          </a:solidFill>
          <a:ln w="203200">
            <a:solidFill>
              <a:srgbClr val="F2F4F8"/>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23" name="Rectangle 7">
            <a:extLst>
              <a:ext uri="{FF2B5EF4-FFF2-40B4-BE49-F238E27FC236}">
                <a16:creationId xmlns:a16="http://schemas.microsoft.com/office/drawing/2014/main" id="{D0FD6DA4-5ADC-435F-BD5A-5569C78C8B24}"/>
              </a:ext>
            </a:extLst>
          </p:cNvPr>
          <p:cNvSpPr>
            <a:spLocks noChangeArrowheads="1"/>
          </p:cNvSpPr>
          <p:nvPr/>
        </p:nvSpPr>
        <p:spPr bwMode="auto">
          <a:xfrm>
            <a:off x="3932239" y="1711326"/>
            <a:ext cx="4841875" cy="4532313"/>
          </a:xfrm>
          <a:prstGeom prst="rect">
            <a:avLst/>
          </a:prstGeom>
          <a:solidFill>
            <a:srgbClr val="F1F4F7"/>
          </a:solidFill>
          <a:ln w="182563">
            <a:solidFill>
              <a:srgbClr val="F1F4F7"/>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24" name="Rectangle 8">
            <a:extLst>
              <a:ext uri="{FF2B5EF4-FFF2-40B4-BE49-F238E27FC236}">
                <a16:creationId xmlns:a16="http://schemas.microsoft.com/office/drawing/2014/main" id="{CEB5B58C-3CB6-473C-AC86-1BA4442E1D78}"/>
              </a:ext>
            </a:extLst>
          </p:cNvPr>
          <p:cNvSpPr>
            <a:spLocks noChangeArrowheads="1"/>
          </p:cNvSpPr>
          <p:nvPr/>
        </p:nvSpPr>
        <p:spPr bwMode="auto">
          <a:xfrm>
            <a:off x="3932239" y="1711326"/>
            <a:ext cx="4841875" cy="4532313"/>
          </a:xfrm>
          <a:prstGeom prst="rect">
            <a:avLst/>
          </a:prstGeom>
          <a:solidFill>
            <a:srgbClr val="F0F2F5"/>
          </a:solidFill>
          <a:ln w="161925">
            <a:solidFill>
              <a:srgbClr val="F0F2F5"/>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25" name="Rectangle 9">
            <a:extLst>
              <a:ext uri="{FF2B5EF4-FFF2-40B4-BE49-F238E27FC236}">
                <a16:creationId xmlns:a16="http://schemas.microsoft.com/office/drawing/2014/main" id="{907ED300-6C2C-4BC8-AFE2-C1313B479E00}"/>
              </a:ext>
            </a:extLst>
          </p:cNvPr>
          <p:cNvSpPr>
            <a:spLocks noChangeArrowheads="1"/>
          </p:cNvSpPr>
          <p:nvPr/>
        </p:nvSpPr>
        <p:spPr bwMode="auto">
          <a:xfrm>
            <a:off x="3932239" y="1711326"/>
            <a:ext cx="4841875" cy="4532313"/>
          </a:xfrm>
          <a:prstGeom prst="rect">
            <a:avLst/>
          </a:prstGeom>
          <a:solidFill>
            <a:srgbClr val="EEF1F4"/>
          </a:solidFill>
          <a:ln w="141288">
            <a:solidFill>
              <a:srgbClr val="EEF1F4"/>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26" name="Rectangle 10">
            <a:extLst>
              <a:ext uri="{FF2B5EF4-FFF2-40B4-BE49-F238E27FC236}">
                <a16:creationId xmlns:a16="http://schemas.microsoft.com/office/drawing/2014/main" id="{04B18AE6-0BEE-45C0-B5F6-FC176A0757A7}"/>
              </a:ext>
            </a:extLst>
          </p:cNvPr>
          <p:cNvSpPr>
            <a:spLocks noChangeArrowheads="1"/>
          </p:cNvSpPr>
          <p:nvPr/>
        </p:nvSpPr>
        <p:spPr bwMode="auto">
          <a:xfrm>
            <a:off x="3932239" y="1711326"/>
            <a:ext cx="4841875" cy="4532313"/>
          </a:xfrm>
          <a:prstGeom prst="rect">
            <a:avLst/>
          </a:prstGeom>
          <a:solidFill>
            <a:srgbClr val="EDEFF3"/>
          </a:solidFill>
          <a:ln w="122238">
            <a:solidFill>
              <a:srgbClr val="EDEFF3"/>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27" name="Rectangle 11">
            <a:extLst>
              <a:ext uri="{FF2B5EF4-FFF2-40B4-BE49-F238E27FC236}">
                <a16:creationId xmlns:a16="http://schemas.microsoft.com/office/drawing/2014/main" id="{05A4254F-E4BF-438B-B445-0C90330A101B}"/>
              </a:ext>
            </a:extLst>
          </p:cNvPr>
          <p:cNvSpPr>
            <a:spLocks noChangeArrowheads="1"/>
          </p:cNvSpPr>
          <p:nvPr/>
        </p:nvSpPr>
        <p:spPr bwMode="auto">
          <a:xfrm>
            <a:off x="3932239" y="1711326"/>
            <a:ext cx="4841875" cy="4532313"/>
          </a:xfrm>
          <a:prstGeom prst="rect">
            <a:avLst/>
          </a:prstGeom>
          <a:solidFill>
            <a:srgbClr val="EBEEF2"/>
          </a:solidFill>
          <a:ln w="101600">
            <a:solidFill>
              <a:srgbClr val="EBEEF2"/>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28" name="Rectangle 12">
            <a:extLst>
              <a:ext uri="{FF2B5EF4-FFF2-40B4-BE49-F238E27FC236}">
                <a16:creationId xmlns:a16="http://schemas.microsoft.com/office/drawing/2014/main" id="{09CE477E-6826-4161-A81C-0A207E61CE22}"/>
              </a:ext>
            </a:extLst>
          </p:cNvPr>
          <p:cNvSpPr>
            <a:spLocks noChangeArrowheads="1"/>
          </p:cNvSpPr>
          <p:nvPr/>
        </p:nvSpPr>
        <p:spPr bwMode="auto">
          <a:xfrm>
            <a:off x="3932239" y="1711326"/>
            <a:ext cx="4841875" cy="4532313"/>
          </a:xfrm>
          <a:prstGeom prst="rect">
            <a:avLst/>
          </a:prstGeom>
          <a:solidFill>
            <a:srgbClr val="EAECF1"/>
          </a:solidFill>
          <a:ln w="80963">
            <a:solidFill>
              <a:srgbClr val="EAECF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29" name="Rectangle 13">
            <a:extLst>
              <a:ext uri="{FF2B5EF4-FFF2-40B4-BE49-F238E27FC236}">
                <a16:creationId xmlns:a16="http://schemas.microsoft.com/office/drawing/2014/main" id="{CED20066-CD88-42A4-B67D-6892AC2C8078}"/>
              </a:ext>
            </a:extLst>
          </p:cNvPr>
          <p:cNvSpPr>
            <a:spLocks noChangeArrowheads="1"/>
          </p:cNvSpPr>
          <p:nvPr/>
        </p:nvSpPr>
        <p:spPr bwMode="auto">
          <a:xfrm>
            <a:off x="3932239" y="1711326"/>
            <a:ext cx="4841875" cy="4532313"/>
          </a:xfrm>
          <a:prstGeom prst="rect">
            <a:avLst/>
          </a:prstGeom>
          <a:solidFill>
            <a:srgbClr val="E9EBF0"/>
          </a:solidFill>
          <a:ln w="60325">
            <a:solidFill>
              <a:srgbClr val="E9EBF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30" name="Rectangle 14">
            <a:extLst>
              <a:ext uri="{FF2B5EF4-FFF2-40B4-BE49-F238E27FC236}">
                <a16:creationId xmlns:a16="http://schemas.microsoft.com/office/drawing/2014/main" id="{F1B3DAD3-E7C6-4CAA-8481-F81627BEE67F}"/>
              </a:ext>
            </a:extLst>
          </p:cNvPr>
          <p:cNvSpPr>
            <a:spLocks noChangeArrowheads="1"/>
          </p:cNvSpPr>
          <p:nvPr/>
        </p:nvSpPr>
        <p:spPr bwMode="auto">
          <a:xfrm>
            <a:off x="3932239" y="1711326"/>
            <a:ext cx="4841875" cy="4532313"/>
          </a:xfrm>
          <a:prstGeom prst="rect">
            <a:avLst/>
          </a:prstGeom>
          <a:solidFill>
            <a:srgbClr val="E7EAEF"/>
          </a:solidFill>
          <a:ln w="41275">
            <a:solidFill>
              <a:srgbClr val="E7EA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31" name="Rectangle 15">
            <a:extLst>
              <a:ext uri="{FF2B5EF4-FFF2-40B4-BE49-F238E27FC236}">
                <a16:creationId xmlns:a16="http://schemas.microsoft.com/office/drawing/2014/main" id="{C5056B80-0779-4F98-A419-3B767A4FFD1C}"/>
              </a:ext>
            </a:extLst>
          </p:cNvPr>
          <p:cNvSpPr>
            <a:spLocks noChangeArrowheads="1"/>
          </p:cNvSpPr>
          <p:nvPr/>
        </p:nvSpPr>
        <p:spPr bwMode="auto">
          <a:xfrm>
            <a:off x="3932239" y="1711326"/>
            <a:ext cx="4841875" cy="4532313"/>
          </a:xfrm>
          <a:prstGeom prst="rect">
            <a:avLst/>
          </a:prstGeom>
          <a:solidFill>
            <a:srgbClr val="E6E9EF"/>
          </a:solidFill>
          <a:ln w="20638">
            <a:solidFill>
              <a:srgbClr val="E6E9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32" name="Rectangle 16">
            <a:extLst>
              <a:ext uri="{FF2B5EF4-FFF2-40B4-BE49-F238E27FC236}">
                <a16:creationId xmlns:a16="http://schemas.microsoft.com/office/drawing/2014/main" id="{870C3FBE-EDA6-45E9-B924-9CE1242EF486}"/>
              </a:ext>
            </a:extLst>
          </p:cNvPr>
          <p:cNvSpPr>
            <a:spLocks noChangeArrowheads="1"/>
          </p:cNvSpPr>
          <p:nvPr/>
        </p:nvSpPr>
        <p:spPr bwMode="auto">
          <a:xfrm>
            <a:off x="3830639" y="1609726"/>
            <a:ext cx="4841875" cy="4532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33" name="Freeform 17">
            <a:extLst>
              <a:ext uri="{FF2B5EF4-FFF2-40B4-BE49-F238E27FC236}">
                <a16:creationId xmlns:a16="http://schemas.microsoft.com/office/drawing/2014/main" id="{BEAA61B5-21B6-4979-806D-9182357A3714}"/>
              </a:ext>
            </a:extLst>
          </p:cNvPr>
          <p:cNvSpPr>
            <a:spLocks/>
          </p:cNvSpPr>
          <p:nvPr/>
        </p:nvSpPr>
        <p:spPr bwMode="auto">
          <a:xfrm>
            <a:off x="3830638" y="4138613"/>
            <a:ext cx="1905000" cy="1598612"/>
          </a:xfrm>
          <a:custGeom>
            <a:avLst/>
            <a:gdLst>
              <a:gd name="T0" fmla="*/ 2147483646 w 1200"/>
              <a:gd name="T1" fmla="*/ 0 h 1007"/>
              <a:gd name="T2" fmla="*/ 0 w 1200"/>
              <a:gd name="T3" fmla="*/ 0 h 1007"/>
              <a:gd name="T4" fmla="*/ 0 w 1200"/>
              <a:gd name="T5" fmla="*/ 2147483646 h 1007"/>
              <a:gd name="T6" fmla="*/ 2147483646 w 1200"/>
              <a:gd name="T7" fmla="*/ 0 h 10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0" h="1007">
                <a:moveTo>
                  <a:pt x="1200" y="0"/>
                </a:moveTo>
                <a:lnTo>
                  <a:pt x="0" y="0"/>
                </a:lnTo>
                <a:lnTo>
                  <a:pt x="0" y="1007"/>
                </a:lnTo>
                <a:lnTo>
                  <a:pt x="120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082" name="Rectangle 18">
            <a:extLst>
              <a:ext uri="{FF2B5EF4-FFF2-40B4-BE49-F238E27FC236}">
                <a16:creationId xmlns:a16="http://schemas.microsoft.com/office/drawing/2014/main" id="{F3083D8C-41B2-4E72-A170-A3692BCCBE13}"/>
              </a:ext>
            </a:extLst>
          </p:cNvPr>
          <p:cNvSpPr>
            <a:spLocks noChangeArrowheads="1"/>
          </p:cNvSpPr>
          <p:nvPr/>
        </p:nvSpPr>
        <p:spPr bwMode="auto">
          <a:xfrm>
            <a:off x="3830638" y="3349625"/>
            <a:ext cx="1905000" cy="788988"/>
          </a:xfrm>
          <a:prstGeom prst="rect">
            <a:avLst/>
          </a:prstGeom>
          <a:solidFill>
            <a:srgbClr val="E2CF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88083" name="Freeform 19">
            <a:extLst>
              <a:ext uri="{FF2B5EF4-FFF2-40B4-BE49-F238E27FC236}">
                <a16:creationId xmlns:a16="http://schemas.microsoft.com/office/drawing/2014/main" id="{12E949A6-936B-436C-86D9-682B1469228E}"/>
              </a:ext>
            </a:extLst>
          </p:cNvPr>
          <p:cNvSpPr>
            <a:spLocks/>
          </p:cNvSpPr>
          <p:nvPr/>
        </p:nvSpPr>
        <p:spPr bwMode="auto">
          <a:xfrm>
            <a:off x="5735638" y="3349625"/>
            <a:ext cx="931862" cy="788988"/>
          </a:xfrm>
          <a:custGeom>
            <a:avLst/>
            <a:gdLst>
              <a:gd name="T0" fmla="*/ 0 w 587"/>
              <a:gd name="T1" fmla="*/ 1252519244 h 497"/>
              <a:gd name="T2" fmla="*/ 0 w 587"/>
              <a:gd name="T3" fmla="*/ 0 h 497"/>
              <a:gd name="T4" fmla="*/ 1479330131 w 587"/>
              <a:gd name="T5" fmla="*/ 0 h 497"/>
              <a:gd name="T6" fmla="*/ 0 w 587"/>
              <a:gd name="T7" fmla="*/ 1252519244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7" h="497">
                <a:moveTo>
                  <a:pt x="0" y="497"/>
                </a:moveTo>
                <a:lnTo>
                  <a:pt x="0" y="0"/>
                </a:lnTo>
                <a:lnTo>
                  <a:pt x="587" y="0"/>
                </a:lnTo>
                <a:lnTo>
                  <a:pt x="0" y="497"/>
                </a:lnTo>
                <a:close/>
              </a:path>
            </a:pathLst>
          </a:custGeom>
          <a:solidFill>
            <a:srgbClr val="C172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36" name="Oval 20">
            <a:extLst>
              <a:ext uri="{FF2B5EF4-FFF2-40B4-BE49-F238E27FC236}">
                <a16:creationId xmlns:a16="http://schemas.microsoft.com/office/drawing/2014/main" id="{43B09BFC-AABF-4ABE-8F5A-3132525FF1F3}"/>
              </a:ext>
            </a:extLst>
          </p:cNvPr>
          <p:cNvSpPr>
            <a:spLocks noChangeArrowheads="1"/>
          </p:cNvSpPr>
          <p:nvPr/>
        </p:nvSpPr>
        <p:spPr bwMode="auto">
          <a:xfrm>
            <a:off x="3770314" y="4078289"/>
            <a:ext cx="141287" cy="1365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37" name="Line 21">
            <a:extLst>
              <a:ext uri="{FF2B5EF4-FFF2-40B4-BE49-F238E27FC236}">
                <a16:creationId xmlns:a16="http://schemas.microsoft.com/office/drawing/2014/main" id="{2A22D0D4-B09F-4898-B216-79D5A972032A}"/>
              </a:ext>
            </a:extLst>
          </p:cNvPr>
          <p:cNvSpPr>
            <a:spLocks noChangeShapeType="1"/>
          </p:cNvSpPr>
          <p:nvPr/>
        </p:nvSpPr>
        <p:spPr bwMode="auto">
          <a:xfrm>
            <a:off x="5735639" y="6142039"/>
            <a:ext cx="1587" cy="1587"/>
          </a:xfrm>
          <a:prstGeom prst="line">
            <a:avLst/>
          </a:prstGeom>
          <a:noFill/>
          <a:ln w="20638">
            <a:solidFill>
              <a:srgbClr val="60220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8" name="Line 22">
            <a:extLst>
              <a:ext uri="{FF2B5EF4-FFF2-40B4-BE49-F238E27FC236}">
                <a16:creationId xmlns:a16="http://schemas.microsoft.com/office/drawing/2014/main" id="{5B23E13D-6073-409B-967A-D72DEA694C63}"/>
              </a:ext>
            </a:extLst>
          </p:cNvPr>
          <p:cNvSpPr>
            <a:spLocks noChangeShapeType="1"/>
          </p:cNvSpPr>
          <p:nvPr/>
        </p:nvSpPr>
        <p:spPr bwMode="auto">
          <a:xfrm>
            <a:off x="3830638" y="4138614"/>
            <a:ext cx="1905000" cy="1587"/>
          </a:xfrm>
          <a:prstGeom prst="line">
            <a:avLst/>
          </a:prstGeom>
          <a:noFill/>
          <a:ln w="20638">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4839" name="Line 23">
            <a:extLst>
              <a:ext uri="{FF2B5EF4-FFF2-40B4-BE49-F238E27FC236}">
                <a16:creationId xmlns:a16="http://schemas.microsoft.com/office/drawing/2014/main" id="{842CCC62-FF93-4E9B-A198-3D161F8A30FC}"/>
              </a:ext>
            </a:extLst>
          </p:cNvPr>
          <p:cNvSpPr>
            <a:spLocks noChangeShapeType="1"/>
          </p:cNvSpPr>
          <p:nvPr/>
        </p:nvSpPr>
        <p:spPr bwMode="auto">
          <a:xfrm flipV="1">
            <a:off x="3830639" y="2216151"/>
            <a:ext cx="4173537" cy="3521075"/>
          </a:xfrm>
          <a:prstGeom prst="line">
            <a:avLst/>
          </a:prstGeom>
          <a:noFill/>
          <a:ln w="60325">
            <a:solidFill>
              <a:srgbClr val="5F16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0" name="Oval 24">
            <a:extLst>
              <a:ext uri="{FF2B5EF4-FFF2-40B4-BE49-F238E27FC236}">
                <a16:creationId xmlns:a16="http://schemas.microsoft.com/office/drawing/2014/main" id="{F5624ECD-35BB-4C1F-814E-521A9DF64F49}"/>
              </a:ext>
            </a:extLst>
          </p:cNvPr>
          <p:cNvSpPr>
            <a:spLocks noChangeArrowheads="1"/>
          </p:cNvSpPr>
          <p:nvPr/>
        </p:nvSpPr>
        <p:spPr bwMode="auto">
          <a:xfrm>
            <a:off x="3770314" y="5676901"/>
            <a:ext cx="141287" cy="1365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41" name="Oval 25">
            <a:extLst>
              <a:ext uri="{FF2B5EF4-FFF2-40B4-BE49-F238E27FC236}">
                <a16:creationId xmlns:a16="http://schemas.microsoft.com/office/drawing/2014/main" id="{D904ED9D-E24C-4D47-90FC-14E5904D3A94}"/>
              </a:ext>
            </a:extLst>
          </p:cNvPr>
          <p:cNvSpPr>
            <a:spLocks noChangeArrowheads="1"/>
          </p:cNvSpPr>
          <p:nvPr/>
        </p:nvSpPr>
        <p:spPr bwMode="auto">
          <a:xfrm>
            <a:off x="5654675" y="4078289"/>
            <a:ext cx="141288" cy="1365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42" name="Line 26">
            <a:extLst>
              <a:ext uri="{FF2B5EF4-FFF2-40B4-BE49-F238E27FC236}">
                <a16:creationId xmlns:a16="http://schemas.microsoft.com/office/drawing/2014/main" id="{1F8B54CE-C164-4BE2-A56C-8D759B225781}"/>
              </a:ext>
            </a:extLst>
          </p:cNvPr>
          <p:cNvSpPr>
            <a:spLocks noChangeShapeType="1"/>
          </p:cNvSpPr>
          <p:nvPr/>
        </p:nvSpPr>
        <p:spPr bwMode="auto">
          <a:xfrm>
            <a:off x="5735639" y="4148138"/>
            <a:ext cx="1587" cy="1993900"/>
          </a:xfrm>
          <a:prstGeom prst="line">
            <a:avLst/>
          </a:prstGeom>
          <a:noFill/>
          <a:ln w="20638">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4843" name="Freeform 27">
            <a:extLst>
              <a:ext uri="{FF2B5EF4-FFF2-40B4-BE49-F238E27FC236}">
                <a16:creationId xmlns:a16="http://schemas.microsoft.com/office/drawing/2014/main" id="{D001F007-4F71-4A18-B101-EA85234FBF3A}"/>
              </a:ext>
            </a:extLst>
          </p:cNvPr>
          <p:cNvSpPr>
            <a:spLocks/>
          </p:cNvSpPr>
          <p:nvPr/>
        </p:nvSpPr>
        <p:spPr bwMode="auto">
          <a:xfrm>
            <a:off x="3830639" y="1609726"/>
            <a:ext cx="4841875" cy="4532313"/>
          </a:xfrm>
          <a:custGeom>
            <a:avLst/>
            <a:gdLst>
              <a:gd name="T0" fmla="*/ 0 w 3050"/>
              <a:gd name="T1" fmla="*/ 0 h 2855"/>
              <a:gd name="T2" fmla="*/ 0 w 3050"/>
              <a:gd name="T3" fmla="*/ 2147483646 h 2855"/>
              <a:gd name="T4" fmla="*/ 2147483646 w 3050"/>
              <a:gd name="T5" fmla="*/ 2147483646 h 2855"/>
              <a:gd name="T6" fmla="*/ 0 60000 65536"/>
              <a:gd name="T7" fmla="*/ 0 60000 65536"/>
              <a:gd name="T8" fmla="*/ 0 60000 65536"/>
            </a:gdLst>
            <a:ahLst/>
            <a:cxnLst>
              <a:cxn ang="T6">
                <a:pos x="T0" y="T1"/>
              </a:cxn>
              <a:cxn ang="T7">
                <a:pos x="T2" y="T3"/>
              </a:cxn>
              <a:cxn ang="T8">
                <a:pos x="T4" y="T5"/>
              </a:cxn>
            </a:cxnLst>
            <a:rect l="0" t="0" r="r" b="b"/>
            <a:pathLst>
              <a:path w="3050" h="2855">
                <a:moveTo>
                  <a:pt x="0" y="0"/>
                </a:moveTo>
                <a:lnTo>
                  <a:pt x="0" y="2855"/>
                </a:lnTo>
                <a:lnTo>
                  <a:pt x="3050" y="2855"/>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4" name="Rectangle 28">
            <a:extLst>
              <a:ext uri="{FF2B5EF4-FFF2-40B4-BE49-F238E27FC236}">
                <a16:creationId xmlns:a16="http://schemas.microsoft.com/office/drawing/2014/main" id="{04361D14-2BA3-47F9-86DA-7F60C1AD559B}"/>
              </a:ext>
            </a:extLst>
          </p:cNvPr>
          <p:cNvSpPr>
            <a:spLocks noChangeArrowheads="1"/>
          </p:cNvSpPr>
          <p:nvPr/>
        </p:nvSpPr>
        <p:spPr bwMode="auto">
          <a:xfrm>
            <a:off x="7812089" y="6213475"/>
            <a:ext cx="8848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dirty="0">
                <a:solidFill>
                  <a:srgbClr val="000000"/>
                </a:solidFill>
                <a:latin typeface="Arial" panose="020B0604020202020204" pitchFamily="34" charset="0"/>
              </a:rPr>
              <a:t>Quantity</a:t>
            </a:r>
          </a:p>
        </p:txBody>
      </p:sp>
      <p:sp>
        <p:nvSpPr>
          <p:cNvPr id="34845" name="Rectangle 29">
            <a:extLst>
              <a:ext uri="{FF2B5EF4-FFF2-40B4-BE49-F238E27FC236}">
                <a16:creationId xmlns:a16="http://schemas.microsoft.com/office/drawing/2014/main" id="{22B68EA2-1B74-4E58-A83F-09EDEC3F5DA0}"/>
              </a:ext>
            </a:extLst>
          </p:cNvPr>
          <p:cNvSpPr>
            <a:spLocks noChangeArrowheads="1"/>
          </p:cNvSpPr>
          <p:nvPr/>
        </p:nvSpPr>
        <p:spPr bwMode="auto">
          <a:xfrm>
            <a:off x="4572001" y="1066800"/>
            <a:ext cx="30473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l-GR" altLang="en-US" sz="1700" b="1" dirty="0">
                <a:solidFill>
                  <a:srgbClr val="000000"/>
                </a:solidFill>
                <a:latin typeface="Arial" panose="020B0604020202020204" pitchFamily="34" charset="0"/>
              </a:rPr>
              <a:t>(</a:t>
            </a:r>
            <a:r>
              <a:rPr lang="en-US" altLang="en-US" sz="1700" b="1" dirty="0">
                <a:solidFill>
                  <a:srgbClr val="000000"/>
                </a:solidFill>
                <a:latin typeface="Arial" panose="020B0604020202020204" pitchFamily="34" charset="0"/>
              </a:rPr>
              <a:t>Producer surplus at price</a:t>
            </a:r>
            <a:r>
              <a:rPr lang="el-GR" altLang="en-US" sz="1700" b="1" dirty="0">
                <a:solidFill>
                  <a:srgbClr val="000000"/>
                </a:solidFill>
                <a:latin typeface="Arial" panose="020B0604020202020204" pitchFamily="34" charset="0"/>
              </a:rPr>
              <a:t> Ρ2</a:t>
            </a:r>
            <a:endParaRPr lang="en-US" altLang="en-US" sz="1700" b="1" dirty="0">
              <a:solidFill>
                <a:srgbClr val="000000"/>
              </a:solidFill>
              <a:latin typeface="Arial" panose="020B0604020202020204" pitchFamily="34" charset="0"/>
            </a:endParaRPr>
          </a:p>
        </p:txBody>
      </p:sp>
      <p:sp>
        <p:nvSpPr>
          <p:cNvPr id="34846" name="Rectangle 33">
            <a:extLst>
              <a:ext uri="{FF2B5EF4-FFF2-40B4-BE49-F238E27FC236}">
                <a16:creationId xmlns:a16="http://schemas.microsoft.com/office/drawing/2014/main" id="{FA0D37DA-9C68-4E8C-B7DF-35A03E8EEBC5}"/>
              </a:ext>
            </a:extLst>
          </p:cNvPr>
          <p:cNvSpPr>
            <a:spLocks noChangeArrowheads="1"/>
          </p:cNvSpPr>
          <p:nvPr/>
        </p:nvSpPr>
        <p:spPr bwMode="auto">
          <a:xfrm>
            <a:off x="3217864" y="1573213"/>
            <a:ext cx="5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b="1" dirty="0">
                <a:solidFill>
                  <a:srgbClr val="000000"/>
                </a:solidFill>
                <a:latin typeface="Arial" panose="020B0604020202020204" pitchFamily="34" charset="0"/>
              </a:rPr>
              <a:t>Price</a:t>
            </a:r>
          </a:p>
        </p:txBody>
      </p:sp>
      <p:sp>
        <p:nvSpPr>
          <p:cNvPr id="34847" name="Rectangle 34">
            <a:extLst>
              <a:ext uri="{FF2B5EF4-FFF2-40B4-BE49-F238E27FC236}">
                <a16:creationId xmlns:a16="http://schemas.microsoft.com/office/drawing/2014/main" id="{87792A34-91FE-43F6-852D-DE19DDFFEF4E}"/>
              </a:ext>
            </a:extLst>
          </p:cNvPr>
          <p:cNvSpPr>
            <a:spLocks noChangeArrowheads="1"/>
          </p:cNvSpPr>
          <p:nvPr/>
        </p:nvSpPr>
        <p:spPr bwMode="auto">
          <a:xfrm>
            <a:off x="3622675" y="6219825"/>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0</a:t>
            </a:r>
            <a:endParaRPr lang="en-US" altLang="en-US" sz="2400"/>
          </a:p>
        </p:txBody>
      </p:sp>
      <p:sp>
        <p:nvSpPr>
          <p:cNvPr id="34848" name="Rectangle 35">
            <a:extLst>
              <a:ext uri="{FF2B5EF4-FFF2-40B4-BE49-F238E27FC236}">
                <a16:creationId xmlns:a16="http://schemas.microsoft.com/office/drawing/2014/main" id="{10A60548-66C1-4713-9EF8-A26603DDD844}"/>
              </a:ext>
            </a:extLst>
          </p:cNvPr>
          <p:cNvSpPr>
            <a:spLocks noChangeArrowheads="1"/>
          </p:cNvSpPr>
          <p:nvPr/>
        </p:nvSpPr>
        <p:spPr bwMode="auto">
          <a:xfrm>
            <a:off x="3506788" y="4017963"/>
            <a:ext cx="2260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P</a:t>
            </a:r>
            <a:r>
              <a:rPr lang="en-US" altLang="en-US" sz="1700" baseline="-25000">
                <a:solidFill>
                  <a:srgbClr val="000000"/>
                </a:solidFill>
                <a:latin typeface="Arial" panose="020B0604020202020204" pitchFamily="34" charset="0"/>
              </a:rPr>
              <a:t>1</a:t>
            </a:r>
            <a:endParaRPr lang="en-US" altLang="en-US" sz="2400"/>
          </a:p>
        </p:txBody>
      </p:sp>
      <p:sp>
        <p:nvSpPr>
          <p:cNvPr id="34849" name="Rectangle 36">
            <a:extLst>
              <a:ext uri="{FF2B5EF4-FFF2-40B4-BE49-F238E27FC236}">
                <a16:creationId xmlns:a16="http://schemas.microsoft.com/office/drawing/2014/main" id="{5B73B3F6-A45A-4A69-965A-12FF4ED2EBF3}"/>
              </a:ext>
            </a:extLst>
          </p:cNvPr>
          <p:cNvSpPr>
            <a:spLocks noChangeArrowheads="1"/>
          </p:cNvSpPr>
          <p:nvPr/>
        </p:nvSpPr>
        <p:spPr bwMode="auto">
          <a:xfrm>
            <a:off x="3952875" y="3897313"/>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B</a:t>
            </a:r>
            <a:endParaRPr lang="en-US" altLang="en-US" sz="2400"/>
          </a:p>
        </p:txBody>
      </p:sp>
      <p:sp>
        <p:nvSpPr>
          <p:cNvPr id="34850" name="Rectangle 37">
            <a:extLst>
              <a:ext uri="{FF2B5EF4-FFF2-40B4-BE49-F238E27FC236}">
                <a16:creationId xmlns:a16="http://schemas.microsoft.com/office/drawing/2014/main" id="{2509ABB7-BF3A-4633-894C-4233AA8EFB8B}"/>
              </a:ext>
            </a:extLst>
          </p:cNvPr>
          <p:cNvSpPr>
            <a:spLocks noChangeArrowheads="1"/>
          </p:cNvSpPr>
          <p:nvPr/>
        </p:nvSpPr>
        <p:spPr bwMode="auto">
          <a:xfrm>
            <a:off x="5811838" y="4152900"/>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C</a:t>
            </a:r>
            <a:endParaRPr lang="en-US" altLang="en-US" sz="2400"/>
          </a:p>
        </p:txBody>
      </p:sp>
      <p:sp>
        <p:nvSpPr>
          <p:cNvPr id="34851" name="Rectangle 38">
            <a:extLst>
              <a:ext uri="{FF2B5EF4-FFF2-40B4-BE49-F238E27FC236}">
                <a16:creationId xmlns:a16="http://schemas.microsoft.com/office/drawing/2014/main" id="{686342CD-6DB6-46FD-B904-A75B8FF43928}"/>
              </a:ext>
            </a:extLst>
          </p:cNvPr>
          <p:cNvSpPr>
            <a:spLocks noChangeArrowheads="1"/>
          </p:cNvSpPr>
          <p:nvPr/>
        </p:nvSpPr>
        <p:spPr bwMode="auto">
          <a:xfrm>
            <a:off x="7704139" y="1909763"/>
            <a:ext cx="63158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panose="020B0604020202020204" pitchFamily="34" charset="0"/>
              </a:rPr>
              <a:t>supply</a:t>
            </a:r>
          </a:p>
        </p:txBody>
      </p:sp>
      <p:sp>
        <p:nvSpPr>
          <p:cNvPr id="34852" name="Rectangle 39">
            <a:extLst>
              <a:ext uri="{FF2B5EF4-FFF2-40B4-BE49-F238E27FC236}">
                <a16:creationId xmlns:a16="http://schemas.microsoft.com/office/drawing/2014/main" id="{EC8524FF-0D1B-4579-B122-9E36398D9521}"/>
              </a:ext>
            </a:extLst>
          </p:cNvPr>
          <p:cNvSpPr>
            <a:spLocks noChangeArrowheads="1"/>
          </p:cNvSpPr>
          <p:nvPr/>
        </p:nvSpPr>
        <p:spPr bwMode="auto">
          <a:xfrm>
            <a:off x="3952875" y="5715000"/>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A</a:t>
            </a:r>
            <a:endParaRPr lang="en-US" altLang="en-US" sz="2400"/>
          </a:p>
        </p:txBody>
      </p:sp>
      <p:sp>
        <p:nvSpPr>
          <p:cNvPr id="34853" name="Rectangle 40">
            <a:extLst>
              <a:ext uri="{FF2B5EF4-FFF2-40B4-BE49-F238E27FC236}">
                <a16:creationId xmlns:a16="http://schemas.microsoft.com/office/drawing/2014/main" id="{94D208B7-AF22-48AC-A5B7-3218EF6D6CDF}"/>
              </a:ext>
            </a:extLst>
          </p:cNvPr>
          <p:cNvSpPr>
            <a:spLocks noChangeArrowheads="1"/>
          </p:cNvSpPr>
          <p:nvPr/>
        </p:nvSpPr>
        <p:spPr bwMode="auto">
          <a:xfrm>
            <a:off x="3886201" y="4233863"/>
            <a:ext cx="1223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Narrow" panose="020B0606020202030204" pitchFamily="34" charset="0"/>
              </a:rPr>
              <a:t>Initial producer </a:t>
            </a:r>
          </a:p>
          <a:p>
            <a:pPr>
              <a:spcBef>
                <a:spcPct val="0"/>
              </a:spcBef>
              <a:buFontTx/>
              <a:buNone/>
            </a:pPr>
            <a:r>
              <a:rPr lang="en-US" altLang="en-US" sz="1700" dirty="0">
                <a:solidFill>
                  <a:srgbClr val="000000"/>
                </a:solidFill>
                <a:latin typeface="Arial Narrow" panose="020B0606020202030204" pitchFamily="34" charset="0"/>
              </a:rPr>
              <a:t>surplus</a:t>
            </a:r>
          </a:p>
        </p:txBody>
      </p:sp>
      <p:sp>
        <p:nvSpPr>
          <p:cNvPr id="34854" name="Rectangle 43">
            <a:extLst>
              <a:ext uri="{FF2B5EF4-FFF2-40B4-BE49-F238E27FC236}">
                <a16:creationId xmlns:a16="http://schemas.microsoft.com/office/drawing/2014/main" id="{30BC8D0A-8228-4321-B64E-5EC219B40413}"/>
              </a:ext>
            </a:extLst>
          </p:cNvPr>
          <p:cNvSpPr>
            <a:spLocks noChangeArrowheads="1"/>
          </p:cNvSpPr>
          <p:nvPr/>
        </p:nvSpPr>
        <p:spPr bwMode="auto">
          <a:xfrm>
            <a:off x="5610225" y="6219825"/>
            <a:ext cx="2500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Q</a:t>
            </a:r>
            <a:r>
              <a:rPr lang="en-US" altLang="en-US" sz="1700" baseline="-25000">
                <a:solidFill>
                  <a:srgbClr val="000000"/>
                </a:solidFill>
                <a:latin typeface="Arial" panose="020B0604020202020204" pitchFamily="34" charset="0"/>
              </a:rPr>
              <a:t>1</a:t>
            </a:r>
            <a:endParaRPr lang="en-US" altLang="en-US" sz="2400"/>
          </a:p>
        </p:txBody>
      </p:sp>
      <p:grpSp>
        <p:nvGrpSpPr>
          <p:cNvPr id="88108" name="Group 44">
            <a:extLst>
              <a:ext uri="{FF2B5EF4-FFF2-40B4-BE49-F238E27FC236}">
                <a16:creationId xmlns:a16="http://schemas.microsoft.com/office/drawing/2014/main" id="{78D77F3A-A298-4886-A254-8AD659B961F2}"/>
              </a:ext>
            </a:extLst>
          </p:cNvPr>
          <p:cNvGrpSpPr>
            <a:grpSpLocks/>
          </p:cNvGrpSpPr>
          <p:nvPr/>
        </p:nvGrpSpPr>
        <p:grpSpPr bwMode="auto">
          <a:xfrm>
            <a:off x="3506788" y="3236913"/>
            <a:ext cx="3297238" cy="3244850"/>
            <a:chOff x="1249" y="2039"/>
            <a:chExt cx="2077" cy="2044"/>
          </a:xfrm>
        </p:grpSpPr>
        <p:sp>
          <p:nvSpPr>
            <p:cNvPr id="34874" name="Freeform 45">
              <a:extLst>
                <a:ext uri="{FF2B5EF4-FFF2-40B4-BE49-F238E27FC236}">
                  <a16:creationId xmlns:a16="http://schemas.microsoft.com/office/drawing/2014/main" id="{D6459031-5E71-4335-8EE0-A3F9CBF8C7C5}"/>
                </a:ext>
              </a:extLst>
            </p:cNvPr>
            <p:cNvSpPr>
              <a:spLocks/>
            </p:cNvSpPr>
            <p:nvPr/>
          </p:nvSpPr>
          <p:spPr bwMode="auto">
            <a:xfrm>
              <a:off x="1453" y="2110"/>
              <a:ext cx="1787" cy="1759"/>
            </a:xfrm>
            <a:custGeom>
              <a:avLst/>
              <a:gdLst>
                <a:gd name="T0" fmla="*/ 0 w 1787"/>
                <a:gd name="T1" fmla="*/ 0 h 1759"/>
                <a:gd name="T2" fmla="*/ 1787 w 1787"/>
                <a:gd name="T3" fmla="*/ 0 h 1759"/>
                <a:gd name="T4" fmla="*/ 1787 w 1787"/>
                <a:gd name="T5" fmla="*/ 1759 h 1759"/>
                <a:gd name="T6" fmla="*/ 0 60000 65536"/>
                <a:gd name="T7" fmla="*/ 0 60000 65536"/>
                <a:gd name="T8" fmla="*/ 0 60000 65536"/>
              </a:gdLst>
              <a:ahLst/>
              <a:cxnLst>
                <a:cxn ang="T6">
                  <a:pos x="T0" y="T1"/>
                </a:cxn>
                <a:cxn ang="T7">
                  <a:pos x="T2" y="T3"/>
                </a:cxn>
                <a:cxn ang="T8">
                  <a:pos x="T4" y="T5"/>
                </a:cxn>
              </a:cxnLst>
              <a:rect l="0" t="0" r="r" b="b"/>
              <a:pathLst>
                <a:path w="1787" h="1759">
                  <a:moveTo>
                    <a:pt x="0" y="0"/>
                  </a:moveTo>
                  <a:lnTo>
                    <a:pt x="1787" y="0"/>
                  </a:lnTo>
                  <a:lnTo>
                    <a:pt x="1787" y="1759"/>
                  </a:lnTo>
                </a:path>
              </a:pathLst>
            </a:custGeom>
            <a:noFill/>
            <a:ln w="20638" cap="flat">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5" name="Rectangle 46">
              <a:extLst>
                <a:ext uri="{FF2B5EF4-FFF2-40B4-BE49-F238E27FC236}">
                  <a16:creationId xmlns:a16="http://schemas.microsoft.com/office/drawing/2014/main" id="{876D866F-8705-4780-B33A-120DF5161547}"/>
                </a:ext>
              </a:extLst>
            </p:cNvPr>
            <p:cNvSpPr>
              <a:spLocks noChangeArrowheads="1"/>
            </p:cNvSpPr>
            <p:nvPr/>
          </p:nvSpPr>
          <p:spPr bwMode="auto">
            <a:xfrm>
              <a:off x="1249" y="2039"/>
              <a:ext cx="14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P</a:t>
              </a:r>
              <a:r>
                <a:rPr lang="en-US" altLang="en-US" sz="1700" baseline="-25000">
                  <a:solidFill>
                    <a:srgbClr val="000000"/>
                  </a:solidFill>
                  <a:latin typeface="Arial" panose="020B0604020202020204" pitchFamily="34" charset="0"/>
                </a:rPr>
                <a:t>2</a:t>
              </a:r>
              <a:endParaRPr lang="en-US" altLang="en-US" sz="2400"/>
            </a:p>
          </p:txBody>
        </p:sp>
        <p:sp>
          <p:nvSpPr>
            <p:cNvPr id="34876" name="Rectangle 47">
              <a:extLst>
                <a:ext uri="{FF2B5EF4-FFF2-40B4-BE49-F238E27FC236}">
                  <a16:creationId xmlns:a16="http://schemas.microsoft.com/office/drawing/2014/main" id="{BADFA59C-18B8-4905-B269-800186B5F1F7}"/>
                </a:ext>
              </a:extLst>
            </p:cNvPr>
            <p:cNvSpPr>
              <a:spLocks noChangeArrowheads="1"/>
            </p:cNvSpPr>
            <p:nvPr/>
          </p:nvSpPr>
          <p:spPr bwMode="auto">
            <a:xfrm>
              <a:off x="3168" y="3918"/>
              <a:ext cx="15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Q</a:t>
              </a:r>
              <a:r>
                <a:rPr lang="en-US" altLang="en-US" sz="1700" baseline="-25000">
                  <a:solidFill>
                    <a:srgbClr val="000000"/>
                  </a:solidFill>
                  <a:latin typeface="Arial" panose="020B0604020202020204" pitchFamily="34" charset="0"/>
                </a:rPr>
                <a:t>2</a:t>
              </a:r>
              <a:endParaRPr lang="en-US" altLang="en-US" sz="2400"/>
            </a:p>
          </p:txBody>
        </p:sp>
      </p:grpSp>
      <p:sp>
        <p:nvSpPr>
          <p:cNvPr id="34856" name="Line 49">
            <a:extLst>
              <a:ext uri="{FF2B5EF4-FFF2-40B4-BE49-F238E27FC236}">
                <a16:creationId xmlns:a16="http://schemas.microsoft.com/office/drawing/2014/main" id="{349DBE4F-7DF4-45F3-949E-61C0250D785F}"/>
              </a:ext>
            </a:extLst>
          </p:cNvPr>
          <p:cNvSpPr>
            <a:spLocks noChangeShapeType="1"/>
          </p:cNvSpPr>
          <p:nvPr/>
        </p:nvSpPr>
        <p:spPr bwMode="auto">
          <a:xfrm>
            <a:off x="6038851" y="3633788"/>
            <a:ext cx="1001713" cy="76835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7" name="Rectangle 50">
            <a:extLst>
              <a:ext uri="{FF2B5EF4-FFF2-40B4-BE49-F238E27FC236}">
                <a16:creationId xmlns:a16="http://schemas.microsoft.com/office/drawing/2014/main" id="{19C94254-8CEF-4025-A53C-89AA843236AC}"/>
              </a:ext>
            </a:extLst>
          </p:cNvPr>
          <p:cNvSpPr>
            <a:spLocks noChangeArrowheads="1"/>
          </p:cNvSpPr>
          <p:nvPr/>
        </p:nvSpPr>
        <p:spPr bwMode="auto">
          <a:xfrm>
            <a:off x="6808788" y="4240213"/>
            <a:ext cx="2259012" cy="647700"/>
          </a:xfrm>
          <a:prstGeom prst="rect">
            <a:avLst/>
          </a:prstGeom>
          <a:solidFill>
            <a:srgbClr val="E1E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58" name="Rectangle 51">
            <a:extLst>
              <a:ext uri="{FF2B5EF4-FFF2-40B4-BE49-F238E27FC236}">
                <a16:creationId xmlns:a16="http://schemas.microsoft.com/office/drawing/2014/main" id="{E0391D2E-E09B-4075-A9C7-A6783B836FD4}"/>
              </a:ext>
            </a:extLst>
          </p:cNvPr>
          <p:cNvSpPr>
            <a:spLocks noChangeArrowheads="1"/>
          </p:cNvSpPr>
          <p:nvPr/>
        </p:nvSpPr>
        <p:spPr bwMode="auto">
          <a:xfrm>
            <a:off x="6896100" y="4302125"/>
            <a:ext cx="14298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Narrow" panose="020B0606020202030204" pitchFamily="34" charset="0"/>
              </a:rPr>
              <a:t>Producer surplus </a:t>
            </a:r>
          </a:p>
          <a:p>
            <a:pPr>
              <a:spcBef>
                <a:spcPct val="0"/>
              </a:spcBef>
              <a:buFontTx/>
              <a:buNone/>
            </a:pPr>
            <a:r>
              <a:rPr lang="en-US" altLang="en-US" sz="1700" dirty="0">
                <a:solidFill>
                  <a:srgbClr val="000000"/>
                </a:solidFill>
                <a:latin typeface="Arial Narrow" panose="020B0606020202030204" pitchFamily="34" charset="0"/>
              </a:rPr>
              <a:t>for new producers</a:t>
            </a:r>
          </a:p>
        </p:txBody>
      </p:sp>
      <p:sp>
        <p:nvSpPr>
          <p:cNvPr id="34859" name="Rectangle 52">
            <a:extLst>
              <a:ext uri="{FF2B5EF4-FFF2-40B4-BE49-F238E27FC236}">
                <a16:creationId xmlns:a16="http://schemas.microsoft.com/office/drawing/2014/main" id="{FBD50714-15CD-4333-AF68-2A3ECC76DDD4}"/>
              </a:ext>
            </a:extLst>
          </p:cNvPr>
          <p:cNvSpPr>
            <a:spLocks noChangeArrowheads="1"/>
          </p:cNvSpPr>
          <p:nvPr/>
        </p:nvSpPr>
        <p:spPr bwMode="auto">
          <a:xfrm>
            <a:off x="6896101" y="4572000"/>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60" name="Line 54">
            <a:extLst>
              <a:ext uri="{FF2B5EF4-FFF2-40B4-BE49-F238E27FC236}">
                <a16:creationId xmlns:a16="http://schemas.microsoft.com/office/drawing/2014/main" id="{7505CC3C-D4EC-4886-A641-15C3F0EF11E4}"/>
              </a:ext>
            </a:extLst>
          </p:cNvPr>
          <p:cNvSpPr>
            <a:spLocks noChangeShapeType="1"/>
          </p:cNvSpPr>
          <p:nvPr/>
        </p:nvSpPr>
        <p:spPr bwMode="auto">
          <a:xfrm>
            <a:off x="4722814" y="2743200"/>
            <a:ext cx="166687" cy="8509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1" name="Rectangle 55">
            <a:extLst>
              <a:ext uri="{FF2B5EF4-FFF2-40B4-BE49-F238E27FC236}">
                <a16:creationId xmlns:a16="http://schemas.microsoft.com/office/drawing/2014/main" id="{151768ED-7295-44E3-B2E6-DF4610489FD2}"/>
              </a:ext>
            </a:extLst>
          </p:cNvPr>
          <p:cNvSpPr>
            <a:spLocks noChangeArrowheads="1"/>
          </p:cNvSpPr>
          <p:nvPr/>
        </p:nvSpPr>
        <p:spPr bwMode="auto">
          <a:xfrm>
            <a:off x="4154488" y="1892300"/>
            <a:ext cx="2398712" cy="890588"/>
          </a:xfrm>
          <a:prstGeom prst="rect">
            <a:avLst/>
          </a:prstGeom>
          <a:solidFill>
            <a:srgbClr val="E1E5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62" name="Rectangle 56">
            <a:extLst>
              <a:ext uri="{FF2B5EF4-FFF2-40B4-BE49-F238E27FC236}">
                <a16:creationId xmlns:a16="http://schemas.microsoft.com/office/drawing/2014/main" id="{97D1DF02-C890-4BF8-9F63-0346D7D940AD}"/>
              </a:ext>
            </a:extLst>
          </p:cNvPr>
          <p:cNvSpPr>
            <a:spLocks noChangeArrowheads="1"/>
          </p:cNvSpPr>
          <p:nvPr/>
        </p:nvSpPr>
        <p:spPr bwMode="auto">
          <a:xfrm>
            <a:off x="4225219" y="1938338"/>
            <a:ext cx="19781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dirty="0">
                <a:solidFill>
                  <a:srgbClr val="000000"/>
                </a:solidFill>
                <a:latin typeface="Arial" panose="020B0604020202020204" pitchFamily="34" charset="0"/>
              </a:rPr>
              <a:t>Additional surplus</a:t>
            </a:r>
          </a:p>
          <a:p>
            <a:pPr>
              <a:spcBef>
                <a:spcPct val="0"/>
              </a:spcBef>
              <a:buFontTx/>
              <a:buNone/>
            </a:pPr>
            <a:r>
              <a:rPr lang="en-US" altLang="en-US" sz="1700" dirty="0">
                <a:solidFill>
                  <a:srgbClr val="000000"/>
                </a:solidFill>
                <a:latin typeface="Arial" panose="020B0604020202020204" pitchFamily="34" charset="0"/>
              </a:rPr>
              <a:t> for initial producers</a:t>
            </a:r>
          </a:p>
        </p:txBody>
      </p:sp>
      <p:sp>
        <p:nvSpPr>
          <p:cNvPr id="34863" name="Rectangle 57">
            <a:extLst>
              <a:ext uri="{FF2B5EF4-FFF2-40B4-BE49-F238E27FC236}">
                <a16:creationId xmlns:a16="http://schemas.microsoft.com/office/drawing/2014/main" id="{06162462-CEDC-4E55-B808-ADDE555246E4}"/>
              </a:ext>
            </a:extLst>
          </p:cNvPr>
          <p:cNvSpPr>
            <a:spLocks noChangeArrowheads="1"/>
          </p:cNvSpPr>
          <p:nvPr/>
        </p:nvSpPr>
        <p:spPr bwMode="auto">
          <a:xfrm>
            <a:off x="4281489" y="2206625"/>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64" name="Rectangle 58">
            <a:extLst>
              <a:ext uri="{FF2B5EF4-FFF2-40B4-BE49-F238E27FC236}">
                <a16:creationId xmlns:a16="http://schemas.microsoft.com/office/drawing/2014/main" id="{457F08F2-EEBA-4ACE-9F2C-B1F3763A7F24}"/>
              </a:ext>
            </a:extLst>
          </p:cNvPr>
          <p:cNvSpPr>
            <a:spLocks noChangeArrowheads="1"/>
          </p:cNvSpPr>
          <p:nvPr/>
        </p:nvSpPr>
        <p:spPr bwMode="auto">
          <a:xfrm>
            <a:off x="4281489" y="2476500"/>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nvGrpSpPr>
          <p:cNvPr id="88123" name="Group 59">
            <a:extLst>
              <a:ext uri="{FF2B5EF4-FFF2-40B4-BE49-F238E27FC236}">
                <a16:creationId xmlns:a16="http://schemas.microsoft.com/office/drawing/2014/main" id="{B8071B9F-D4F2-4443-B22D-A0345D1BF201}"/>
              </a:ext>
            </a:extLst>
          </p:cNvPr>
          <p:cNvGrpSpPr>
            <a:grpSpLocks/>
          </p:cNvGrpSpPr>
          <p:nvPr/>
        </p:nvGrpSpPr>
        <p:grpSpPr bwMode="auto">
          <a:xfrm>
            <a:off x="3770313" y="3035301"/>
            <a:ext cx="3157538" cy="1114425"/>
            <a:chOff x="1415" y="1912"/>
            <a:chExt cx="1989" cy="702"/>
          </a:xfrm>
        </p:grpSpPr>
        <p:grpSp>
          <p:nvGrpSpPr>
            <p:cNvPr id="34866" name="Group 60">
              <a:extLst>
                <a:ext uri="{FF2B5EF4-FFF2-40B4-BE49-F238E27FC236}">
                  <a16:creationId xmlns:a16="http://schemas.microsoft.com/office/drawing/2014/main" id="{B4C1E86A-3B27-461F-9BB5-E43577EB4A80}"/>
                </a:ext>
              </a:extLst>
            </p:cNvPr>
            <p:cNvGrpSpPr>
              <a:grpSpLocks/>
            </p:cNvGrpSpPr>
            <p:nvPr/>
          </p:nvGrpSpPr>
          <p:grpSpPr bwMode="auto">
            <a:xfrm>
              <a:off x="1415" y="1912"/>
              <a:ext cx="1989" cy="321"/>
              <a:chOff x="1415" y="1912"/>
              <a:chExt cx="1989" cy="321"/>
            </a:xfrm>
          </p:grpSpPr>
          <p:sp>
            <p:nvSpPr>
              <p:cNvPr id="34868" name="Oval 61">
                <a:extLst>
                  <a:ext uri="{FF2B5EF4-FFF2-40B4-BE49-F238E27FC236}">
                    <a16:creationId xmlns:a16="http://schemas.microsoft.com/office/drawing/2014/main" id="{7B718DB4-B201-4BCA-B6C2-C2E1EB754B99}"/>
                  </a:ext>
                </a:extLst>
              </p:cNvPr>
              <p:cNvSpPr>
                <a:spLocks noChangeArrowheads="1"/>
              </p:cNvSpPr>
              <p:nvPr/>
            </p:nvSpPr>
            <p:spPr bwMode="auto">
              <a:xfrm>
                <a:off x="1415" y="2072"/>
                <a:ext cx="89"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69" name="Oval 62">
                <a:extLst>
                  <a:ext uri="{FF2B5EF4-FFF2-40B4-BE49-F238E27FC236}">
                    <a16:creationId xmlns:a16="http://schemas.microsoft.com/office/drawing/2014/main" id="{6A5075C5-EA6F-471B-BC21-519A2E6C5ABE}"/>
                  </a:ext>
                </a:extLst>
              </p:cNvPr>
              <p:cNvSpPr>
                <a:spLocks noChangeArrowheads="1"/>
              </p:cNvSpPr>
              <p:nvPr/>
            </p:nvSpPr>
            <p:spPr bwMode="auto">
              <a:xfrm>
                <a:off x="2602" y="2072"/>
                <a:ext cx="89"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70" name="Oval 63">
                <a:extLst>
                  <a:ext uri="{FF2B5EF4-FFF2-40B4-BE49-F238E27FC236}">
                    <a16:creationId xmlns:a16="http://schemas.microsoft.com/office/drawing/2014/main" id="{447E88B1-9D48-4C25-A576-A84A3555C22F}"/>
                  </a:ext>
                </a:extLst>
              </p:cNvPr>
              <p:cNvSpPr>
                <a:spLocks noChangeArrowheads="1"/>
              </p:cNvSpPr>
              <p:nvPr/>
            </p:nvSpPr>
            <p:spPr bwMode="auto">
              <a:xfrm>
                <a:off x="3202" y="2072"/>
                <a:ext cx="89" cy="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4871" name="Rectangle 64">
                <a:extLst>
                  <a:ext uri="{FF2B5EF4-FFF2-40B4-BE49-F238E27FC236}">
                    <a16:creationId xmlns:a16="http://schemas.microsoft.com/office/drawing/2014/main" id="{9DA9E74A-8D32-4C32-8C53-D39316542D04}"/>
                  </a:ext>
                </a:extLst>
              </p:cNvPr>
              <p:cNvSpPr>
                <a:spLocks noChangeArrowheads="1"/>
              </p:cNvSpPr>
              <p:nvPr/>
            </p:nvSpPr>
            <p:spPr bwMode="auto">
              <a:xfrm>
                <a:off x="1525" y="1937"/>
                <a:ext cx="9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D</a:t>
                </a:r>
                <a:endParaRPr lang="en-US" altLang="en-US" sz="2400"/>
              </a:p>
            </p:txBody>
          </p:sp>
          <p:sp>
            <p:nvSpPr>
              <p:cNvPr id="34872" name="Rectangle 65">
                <a:extLst>
                  <a:ext uri="{FF2B5EF4-FFF2-40B4-BE49-F238E27FC236}">
                    <a16:creationId xmlns:a16="http://schemas.microsoft.com/office/drawing/2014/main" id="{7C7780DE-F7F8-4105-A983-31EA70696841}"/>
                  </a:ext>
                </a:extLst>
              </p:cNvPr>
              <p:cNvSpPr>
                <a:spLocks noChangeArrowheads="1"/>
              </p:cNvSpPr>
              <p:nvPr/>
            </p:nvSpPr>
            <p:spPr bwMode="auto">
              <a:xfrm>
                <a:off x="2603" y="1912"/>
                <a:ext cx="9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E</a:t>
                </a:r>
                <a:endParaRPr lang="en-US" altLang="en-US" sz="2400"/>
              </a:p>
            </p:txBody>
          </p:sp>
          <p:sp>
            <p:nvSpPr>
              <p:cNvPr id="34873" name="Rectangle 66">
                <a:extLst>
                  <a:ext uri="{FF2B5EF4-FFF2-40B4-BE49-F238E27FC236}">
                    <a16:creationId xmlns:a16="http://schemas.microsoft.com/office/drawing/2014/main" id="{79B5D383-DF84-4BAC-BAFE-B6BD723039B6}"/>
                  </a:ext>
                </a:extLst>
              </p:cNvPr>
              <p:cNvSpPr>
                <a:spLocks noChangeArrowheads="1"/>
              </p:cNvSpPr>
              <p:nvPr/>
            </p:nvSpPr>
            <p:spPr bwMode="auto">
              <a:xfrm>
                <a:off x="3320" y="2068"/>
                <a:ext cx="8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700">
                    <a:solidFill>
                      <a:srgbClr val="000000"/>
                    </a:solidFill>
                    <a:latin typeface="Arial" panose="020B0604020202020204" pitchFamily="34" charset="0"/>
                  </a:rPr>
                  <a:t>F</a:t>
                </a:r>
                <a:endParaRPr lang="en-US" altLang="en-US" sz="2400"/>
              </a:p>
            </p:txBody>
          </p:sp>
        </p:grpSp>
        <p:sp>
          <p:nvSpPr>
            <p:cNvPr id="34867" name="Line 67">
              <a:extLst>
                <a:ext uri="{FF2B5EF4-FFF2-40B4-BE49-F238E27FC236}">
                  <a16:creationId xmlns:a16="http://schemas.microsoft.com/office/drawing/2014/main" id="{088BAD0F-0C67-4253-8D77-43AA0FDD2EF7}"/>
                </a:ext>
              </a:extLst>
            </p:cNvPr>
            <p:cNvSpPr>
              <a:spLocks noChangeShapeType="1"/>
            </p:cNvSpPr>
            <p:nvPr/>
          </p:nvSpPr>
          <p:spPr bwMode="auto">
            <a:xfrm>
              <a:off x="2653" y="2113"/>
              <a:ext cx="0" cy="501"/>
            </a:xfrm>
            <a:prstGeom prst="line">
              <a:avLst/>
            </a:prstGeom>
            <a:noFill/>
            <a:ln w="20638">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11814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88108"/>
                                        </p:tgtEl>
                                        <p:attrNameLst>
                                          <p:attrName>style.visibility</p:attrName>
                                        </p:attrNameLst>
                                      </p:cBhvr>
                                      <p:to>
                                        <p:strVal val="visible"/>
                                      </p:to>
                                    </p:set>
                                    <p:animEffect transition="in" filter="strips(upRight)">
                                      <p:cBhvr>
                                        <p:cTn id="7" dur="500"/>
                                        <p:tgtEl>
                                          <p:spTgt spid="881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8123"/>
                                        </p:tgtEl>
                                        <p:attrNameLst>
                                          <p:attrName>style.visibility</p:attrName>
                                        </p:attrNameLst>
                                      </p:cBhvr>
                                      <p:to>
                                        <p:strVal val="visible"/>
                                      </p:to>
                                    </p:set>
                                    <p:animEffect transition="in" filter="wipe(left)">
                                      <p:cBhvr>
                                        <p:cTn id="12" dur="500"/>
                                        <p:tgtEl>
                                          <p:spTgt spid="881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8082"/>
                                        </p:tgtEl>
                                        <p:attrNameLst>
                                          <p:attrName>style.visibility</p:attrName>
                                        </p:attrNameLst>
                                      </p:cBhvr>
                                      <p:to>
                                        <p:strVal val="visible"/>
                                      </p:to>
                                    </p:set>
                                    <p:animEffect transition="in" filter="dissolve">
                                      <p:cBhvr>
                                        <p:cTn id="17" dur="500"/>
                                        <p:tgtEl>
                                          <p:spTgt spid="880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8083"/>
                                        </p:tgtEl>
                                        <p:attrNameLst>
                                          <p:attrName>style.visibility</p:attrName>
                                        </p:attrNameLst>
                                      </p:cBhvr>
                                      <p:to>
                                        <p:strVal val="visible"/>
                                      </p:to>
                                    </p:set>
                                    <p:animEffect transition="in" filter="dissolve">
                                      <p:cBhvr>
                                        <p:cTn id="22" dur="500"/>
                                        <p:tgtEl>
                                          <p:spTgt spid="88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05FE2F3E-DB2C-41AC-8C58-8604C36BCAEC}"/>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r="1688"/>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3">
            <a:extLst>
              <a:ext uri="{FF2B5EF4-FFF2-40B4-BE49-F238E27FC236}">
                <a16:creationId xmlns:a16="http://schemas.microsoft.com/office/drawing/2014/main" id="{E70F987C-5872-42FB-A210-2F37F0AE371B}"/>
              </a:ext>
            </a:extLst>
          </p:cNvPr>
          <p:cNvSpPr>
            <a:spLocks noGrp="1" noChangeArrowheads="1"/>
          </p:cNvSpPr>
          <p:nvPr>
            <p:ph type="title"/>
          </p:nvPr>
        </p:nvSpPr>
        <p:spPr>
          <a:xfrm>
            <a:off x="2133600" y="50800"/>
            <a:ext cx="8229600" cy="685800"/>
          </a:xfrm>
        </p:spPr>
        <p:txBody>
          <a:bodyPr/>
          <a:lstStyle/>
          <a:p>
            <a:pPr algn="l">
              <a:lnSpc>
                <a:spcPct val="80000"/>
              </a:lnSpc>
            </a:pPr>
            <a:r>
              <a:rPr lang="en-US" altLang="en-US" sz="2400" dirty="0">
                <a:solidFill>
                  <a:schemeClr val="bg1"/>
                </a:solidFill>
              </a:rPr>
              <a:t>Consumer and producer surplices at equilibrium</a:t>
            </a:r>
          </a:p>
        </p:txBody>
      </p:sp>
      <p:sp>
        <p:nvSpPr>
          <p:cNvPr id="35845" name="Rectangle 5">
            <a:extLst>
              <a:ext uri="{FF2B5EF4-FFF2-40B4-BE49-F238E27FC236}">
                <a16:creationId xmlns:a16="http://schemas.microsoft.com/office/drawing/2014/main" id="{22CA3FC0-297E-4248-B548-813D8439BF41}"/>
              </a:ext>
            </a:extLst>
          </p:cNvPr>
          <p:cNvSpPr>
            <a:spLocks noChangeArrowheads="1"/>
          </p:cNvSpPr>
          <p:nvPr/>
        </p:nvSpPr>
        <p:spPr bwMode="auto">
          <a:xfrm>
            <a:off x="3175001" y="1135063"/>
            <a:ext cx="6315075" cy="5010150"/>
          </a:xfrm>
          <a:prstGeom prst="rect">
            <a:avLst/>
          </a:prstGeom>
          <a:solidFill>
            <a:srgbClr val="F3F6F9"/>
          </a:solidFill>
          <a:ln w="201613">
            <a:solidFill>
              <a:srgbClr val="F3F6F9"/>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46" name="Rectangle 6">
            <a:extLst>
              <a:ext uri="{FF2B5EF4-FFF2-40B4-BE49-F238E27FC236}">
                <a16:creationId xmlns:a16="http://schemas.microsoft.com/office/drawing/2014/main" id="{947D8BC1-8886-49F2-A8D6-DBAF561B50CD}"/>
              </a:ext>
            </a:extLst>
          </p:cNvPr>
          <p:cNvSpPr>
            <a:spLocks noChangeArrowheads="1"/>
          </p:cNvSpPr>
          <p:nvPr/>
        </p:nvSpPr>
        <p:spPr bwMode="auto">
          <a:xfrm>
            <a:off x="3175001" y="1135063"/>
            <a:ext cx="6315075" cy="5010150"/>
          </a:xfrm>
          <a:prstGeom prst="rect">
            <a:avLst/>
          </a:prstGeom>
          <a:solidFill>
            <a:srgbClr val="F2F4F8"/>
          </a:solidFill>
          <a:ln w="184150">
            <a:solidFill>
              <a:srgbClr val="F2F4F8"/>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47" name="Rectangle 7">
            <a:extLst>
              <a:ext uri="{FF2B5EF4-FFF2-40B4-BE49-F238E27FC236}">
                <a16:creationId xmlns:a16="http://schemas.microsoft.com/office/drawing/2014/main" id="{270499E4-C99B-4D29-8511-2BA20801AECE}"/>
              </a:ext>
            </a:extLst>
          </p:cNvPr>
          <p:cNvSpPr>
            <a:spLocks noChangeArrowheads="1"/>
          </p:cNvSpPr>
          <p:nvPr/>
        </p:nvSpPr>
        <p:spPr bwMode="auto">
          <a:xfrm>
            <a:off x="3175001" y="1135063"/>
            <a:ext cx="6315075" cy="5010150"/>
          </a:xfrm>
          <a:prstGeom prst="rect">
            <a:avLst/>
          </a:prstGeom>
          <a:solidFill>
            <a:srgbClr val="F1F4F7"/>
          </a:solidFill>
          <a:ln w="165100">
            <a:solidFill>
              <a:srgbClr val="F1F4F7"/>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48" name="Rectangle 8">
            <a:extLst>
              <a:ext uri="{FF2B5EF4-FFF2-40B4-BE49-F238E27FC236}">
                <a16:creationId xmlns:a16="http://schemas.microsoft.com/office/drawing/2014/main" id="{851705E3-C82C-4370-A03E-93396B32C840}"/>
              </a:ext>
            </a:extLst>
          </p:cNvPr>
          <p:cNvSpPr>
            <a:spLocks noChangeArrowheads="1"/>
          </p:cNvSpPr>
          <p:nvPr/>
        </p:nvSpPr>
        <p:spPr bwMode="auto">
          <a:xfrm>
            <a:off x="3175001" y="1135063"/>
            <a:ext cx="6315075" cy="5010150"/>
          </a:xfrm>
          <a:prstGeom prst="rect">
            <a:avLst/>
          </a:prstGeom>
          <a:solidFill>
            <a:srgbClr val="F0F2F5"/>
          </a:solidFill>
          <a:ln w="146050">
            <a:solidFill>
              <a:srgbClr val="F0F2F5"/>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49" name="Rectangle 9">
            <a:extLst>
              <a:ext uri="{FF2B5EF4-FFF2-40B4-BE49-F238E27FC236}">
                <a16:creationId xmlns:a16="http://schemas.microsoft.com/office/drawing/2014/main" id="{1869FFB9-02A2-4478-BAC4-CBCB052AFFC1}"/>
              </a:ext>
            </a:extLst>
          </p:cNvPr>
          <p:cNvSpPr>
            <a:spLocks noChangeArrowheads="1"/>
          </p:cNvSpPr>
          <p:nvPr/>
        </p:nvSpPr>
        <p:spPr bwMode="auto">
          <a:xfrm>
            <a:off x="3175001" y="1135063"/>
            <a:ext cx="6315075" cy="5010150"/>
          </a:xfrm>
          <a:prstGeom prst="rect">
            <a:avLst/>
          </a:prstGeom>
          <a:solidFill>
            <a:srgbClr val="EEF1F4"/>
          </a:solidFill>
          <a:ln w="128588">
            <a:solidFill>
              <a:srgbClr val="EEF1F4"/>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50" name="Rectangle 10">
            <a:extLst>
              <a:ext uri="{FF2B5EF4-FFF2-40B4-BE49-F238E27FC236}">
                <a16:creationId xmlns:a16="http://schemas.microsoft.com/office/drawing/2014/main" id="{5DD455C0-5E54-479E-8993-6175803A03F1}"/>
              </a:ext>
            </a:extLst>
          </p:cNvPr>
          <p:cNvSpPr>
            <a:spLocks noChangeArrowheads="1"/>
          </p:cNvSpPr>
          <p:nvPr/>
        </p:nvSpPr>
        <p:spPr bwMode="auto">
          <a:xfrm>
            <a:off x="3175001" y="1135063"/>
            <a:ext cx="6315075" cy="5010150"/>
          </a:xfrm>
          <a:prstGeom prst="rect">
            <a:avLst/>
          </a:prstGeom>
          <a:solidFill>
            <a:srgbClr val="EDEFF3"/>
          </a:solidFill>
          <a:ln w="109538">
            <a:solidFill>
              <a:srgbClr val="EDEFF3"/>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51" name="Rectangle 11">
            <a:extLst>
              <a:ext uri="{FF2B5EF4-FFF2-40B4-BE49-F238E27FC236}">
                <a16:creationId xmlns:a16="http://schemas.microsoft.com/office/drawing/2014/main" id="{4B46A90E-C146-4915-A6E2-FFB0DA9B9DDA}"/>
              </a:ext>
            </a:extLst>
          </p:cNvPr>
          <p:cNvSpPr>
            <a:spLocks noChangeArrowheads="1"/>
          </p:cNvSpPr>
          <p:nvPr/>
        </p:nvSpPr>
        <p:spPr bwMode="auto">
          <a:xfrm>
            <a:off x="3175001" y="1135063"/>
            <a:ext cx="6315075" cy="5010150"/>
          </a:xfrm>
          <a:prstGeom prst="rect">
            <a:avLst/>
          </a:prstGeom>
          <a:solidFill>
            <a:srgbClr val="EBEEF2"/>
          </a:solidFill>
          <a:ln w="92075">
            <a:solidFill>
              <a:srgbClr val="EBEEF2"/>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52" name="Rectangle 12">
            <a:extLst>
              <a:ext uri="{FF2B5EF4-FFF2-40B4-BE49-F238E27FC236}">
                <a16:creationId xmlns:a16="http://schemas.microsoft.com/office/drawing/2014/main" id="{F5B0B742-C162-40CC-8F3F-D5F7B80E538F}"/>
              </a:ext>
            </a:extLst>
          </p:cNvPr>
          <p:cNvSpPr>
            <a:spLocks noChangeArrowheads="1"/>
          </p:cNvSpPr>
          <p:nvPr/>
        </p:nvSpPr>
        <p:spPr bwMode="auto">
          <a:xfrm>
            <a:off x="3175001" y="1135063"/>
            <a:ext cx="6315075" cy="5010150"/>
          </a:xfrm>
          <a:prstGeom prst="rect">
            <a:avLst/>
          </a:prstGeom>
          <a:solidFill>
            <a:srgbClr val="EAECF1"/>
          </a:solidFill>
          <a:ln w="73025">
            <a:solidFill>
              <a:srgbClr val="EAECF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53" name="Rectangle 13">
            <a:extLst>
              <a:ext uri="{FF2B5EF4-FFF2-40B4-BE49-F238E27FC236}">
                <a16:creationId xmlns:a16="http://schemas.microsoft.com/office/drawing/2014/main" id="{CE0934AD-BF3B-41E0-92AF-32FC09B32591}"/>
              </a:ext>
            </a:extLst>
          </p:cNvPr>
          <p:cNvSpPr>
            <a:spLocks noChangeArrowheads="1"/>
          </p:cNvSpPr>
          <p:nvPr/>
        </p:nvSpPr>
        <p:spPr bwMode="auto">
          <a:xfrm>
            <a:off x="3175001" y="1135063"/>
            <a:ext cx="6315075" cy="5010150"/>
          </a:xfrm>
          <a:prstGeom prst="rect">
            <a:avLst/>
          </a:prstGeom>
          <a:solidFill>
            <a:srgbClr val="E9EBF0"/>
          </a:solidFill>
          <a:ln w="55563">
            <a:solidFill>
              <a:srgbClr val="E9EBF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54" name="Rectangle 14">
            <a:extLst>
              <a:ext uri="{FF2B5EF4-FFF2-40B4-BE49-F238E27FC236}">
                <a16:creationId xmlns:a16="http://schemas.microsoft.com/office/drawing/2014/main" id="{4ADA451D-9CF8-4D2D-867E-069527E5ACCE}"/>
              </a:ext>
            </a:extLst>
          </p:cNvPr>
          <p:cNvSpPr>
            <a:spLocks noChangeArrowheads="1"/>
          </p:cNvSpPr>
          <p:nvPr/>
        </p:nvSpPr>
        <p:spPr bwMode="auto">
          <a:xfrm>
            <a:off x="3175001" y="1135063"/>
            <a:ext cx="6315075" cy="5010150"/>
          </a:xfrm>
          <a:prstGeom prst="rect">
            <a:avLst/>
          </a:prstGeom>
          <a:solidFill>
            <a:srgbClr val="E7EAEF"/>
          </a:solidFill>
          <a:ln w="36513">
            <a:solidFill>
              <a:srgbClr val="E7EA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55" name="Rectangle 15">
            <a:extLst>
              <a:ext uri="{FF2B5EF4-FFF2-40B4-BE49-F238E27FC236}">
                <a16:creationId xmlns:a16="http://schemas.microsoft.com/office/drawing/2014/main" id="{C849832A-AA86-459D-BA10-4CD16B115383}"/>
              </a:ext>
            </a:extLst>
          </p:cNvPr>
          <p:cNvSpPr>
            <a:spLocks noChangeArrowheads="1"/>
          </p:cNvSpPr>
          <p:nvPr/>
        </p:nvSpPr>
        <p:spPr bwMode="auto">
          <a:xfrm>
            <a:off x="3175001" y="1135063"/>
            <a:ext cx="6315075" cy="5010150"/>
          </a:xfrm>
          <a:prstGeom prst="rect">
            <a:avLst/>
          </a:prstGeom>
          <a:solidFill>
            <a:srgbClr val="E6E9EF"/>
          </a:solidFill>
          <a:ln w="19050">
            <a:solidFill>
              <a:srgbClr val="E6E9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56" name="Rectangle 16">
            <a:extLst>
              <a:ext uri="{FF2B5EF4-FFF2-40B4-BE49-F238E27FC236}">
                <a16:creationId xmlns:a16="http://schemas.microsoft.com/office/drawing/2014/main" id="{A338D846-921A-4E44-855D-3BA3084E94E3}"/>
              </a:ext>
            </a:extLst>
          </p:cNvPr>
          <p:cNvSpPr>
            <a:spLocks noChangeArrowheads="1"/>
          </p:cNvSpPr>
          <p:nvPr/>
        </p:nvSpPr>
        <p:spPr bwMode="auto">
          <a:xfrm>
            <a:off x="3082926" y="1042988"/>
            <a:ext cx="6315075" cy="5010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nvGrpSpPr>
          <p:cNvPr id="83985" name="Group 17">
            <a:extLst>
              <a:ext uri="{FF2B5EF4-FFF2-40B4-BE49-F238E27FC236}">
                <a16:creationId xmlns:a16="http://schemas.microsoft.com/office/drawing/2014/main" id="{ACB9B58E-726D-4251-9438-899033CD28D3}"/>
              </a:ext>
            </a:extLst>
          </p:cNvPr>
          <p:cNvGrpSpPr>
            <a:grpSpLocks/>
          </p:cNvGrpSpPr>
          <p:nvPr/>
        </p:nvGrpSpPr>
        <p:grpSpPr bwMode="auto">
          <a:xfrm>
            <a:off x="3082926" y="3502026"/>
            <a:ext cx="2589213" cy="2181225"/>
            <a:chOff x="982" y="2206"/>
            <a:chExt cx="1631" cy="1374"/>
          </a:xfrm>
        </p:grpSpPr>
        <p:sp>
          <p:nvSpPr>
            <p:cNvPr id="35896" name="Freeform 18">
              <a:extLst>
                <a:ext uri="{FF2B5EF4-FFF2-40B4-BE49-F238E27FC236}">
                  <a16:creationId xmlns:a16="http://schemas.microsoft.com/office/drawing/2014/main" id="{731CDD3C-8486-4F1D-B4DC-E39A66E7F00A}"/>
                </a:ext>
              </a:extLst>
            </p:cNvPr>
            <p:cNvSpPr>
              <a:spLocks/>
            </p:cNvSpPr>
            <p:nvPr/>
          </p:nvSpPr>
          <p:spPr bwMode="auto">
            <a:xfrm>
              <a:off x="982" y="2206"/>
              <a:ext cx="1631" cy="1374"/>
            </a:xfrm>
            <a:custGeom>
              <a:avLst/>
              <a:gdLst>
                <a:gd name="T0" fmla="*/ 1631 w 1631"/>
                <a:gd name="T1" fmla="*/ 0 h 1374"/>
                <a:gd name="T2" fmla="*/ 0 w 1631"/>
                <a:gd name="T3" fmla="*/ 0 h 1374"/>
                <a:gd name="T4" fmla="*/ 0 w 1631"/>
                <a:gd name="T5" fmla="*/ 1374 h 1374"/>
                <a:gd name="T6" fmla="*/ 1631 w 1631"/>
                <a:gd name="T7" fmla="*/ 0 h 13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1" h="1374">
                  <a:moveTo>
                    <a:pt x="1631" y="0"/>
                  </a:moveTo>
                  <a:lnTo>
                    <a:pt x="0" y="0"/>
                  </a:lnTo>
                  <a:lnTo>
                    <a:pt x="0" y="1374"/>
                  </a:lnTo>
                  <a:lnTo>
                    <a:pt x="1631" y="0"/>
                  </a:lnTo>
                  <a:close/>
                </a:path>
              </a:pathLst>
            </a:custGeom>
            <a:solidFill>
              <a:srgbClr val="E2CF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7" name="Rectangle 19">
              <a:extLst>
                <a:ext uri="{FF2B5EF4-FFF2-40B4-BE49-F238E27FC236}">
                  <a16:creationId xmlns:a16="http://schemas.microsoft.com/office/drawing/2014/main" id="{05C381E7-F928-4167-840F-C58E344349E1}"/>
                </a:ext>
              </a:extLst>
            </p:cNvPr>
            <p:cNvSpPr>
              <a:spLocks noChangeArrowheads="1"/>
            </p:cNvSpPr>
            <p:nvPr/>
          </p:nvSpPr>
          <p:spPr bwMode="auto">
            <a:xfrm>
              <a:off x="1223" y="2459"/>
              <a:ext cx="56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a:solidFill>
                    <a:srgbClr val="000000"/>
                  </a:solidFill>
                  <a:latin typeface="Arial" panose="020B0604020202020204" pitchFamily="34" charset="0"/>
                </a:rPr>
                <a:t>Producer </a:t>
              </a:r>
            </a:p>
            <a:p>
              <a:pPr>
                <a:spcBef>
                  <a:spcPct val="0"/>
                </a:spcBef>
                <a:buFontTx/>
                <a:buNone/>
              </a:pPr>
              <a:r>
                <a:rPr lang="en-US" altLang="en-US" sz="1600" dirty="0">
                  <a:solidFill>
                    <a:srgbClr val="000000"/>
                  </a:solidFill>
                  <a:latin typeface="Arial" panose="020B0604020202020204" pitchFamily="34" charset="0"/>
                </a:rPr>
                <a:t>surplus</a:t>
              </a:r>
            </a:p>
          </p:txBody>
        </p:sp>
        <p:sp>
          <p:nvSpPr>
            <p:cNvPr id="35898" name="Rectangle 20">
              <a:extLst>
                <a:ext uri="{FF2B5EF4-FFF2-40B4-BE49-F238E27FC236}">
                  <a16:creationId xmlns:a16="http://schemas.microsoft.com/office/drawing/2014/main" id="{D1A15D66-7249-479C-A479-042D15976D3F}"/>
                </a:ext>
              </a:extLst>
            </p:cNvPr>
            <p:cNvSpPr>
              <a:spLocks noChangeArrowheads="1"/>
            </p:cNvSpPr>
            <p:nvPr/>
          </p:nvSpPr>
          <p:spPr bwMode="auto">
            <a:xfrm>
              <a:off x="1276" y="2614"/>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83989" name="Group 21">
            <a:extLst>
              <a:ext uri="{FF2B5EF4-FFF2-40B4-BE49-F238E27FC236}">
                <a16:creationId xmlns:a16="http://schemas.microsoft.com/office/drawing/2014/main" id="{83B39813-2052-466D-970B-4BE6153BEF21}"/>
              </a:ext>
            </a:extLst>
          </p:cNvPr>
          <p:cNvGrpSpPr>
            <a:grpSpLocks/>
          </p:cNvGrpSpPr>
          <p:nvPr/>
        </p:nvGrpSpPr>
        <p:grpSpPr bwMode="auto">
          <a:xfrm>
            <a:off x="3082926" y="1320801"/>
            <a:ext cx="2589213" cy="2181225"/>
            <a:chOff x="982" y="832"/>
            <a:chExt cx="1631" cy="1374"/>
          </a:xfrm>
        </p:grpSpPr>
        <p:sp>
          <p:nvSpPr>
            <p:cNvPr id="35893" name="Freeform 22">
              <a:extLst>
                <a:ext uri="{FF2B5EF4-FFF2-40B4-BE49-F238E27FC236}">
                  <a16:creationId xmlns:a16="http://schemas.microsoft.com/office/drawing/2014/main" id="{57F8F390-32EF-4281-8649-D20F1B3DAFC9}"/>
                </a:ext>
              </a:extLst>
            </p:cNvPr>
            <p:cNvSpPr>
              <a:spLocks/>
            </p:cNvSpPr>
            <p:nvPr/>
          </p:nvSpPr>
          <p:spPr bwMode="auto">
            <a:xfrm>
              <a:off x="982" y="832"/>
              <a:ext cx="1631" cy="1374"/>
            </a:xfrm>
            <a:custGeom>
              <a:avLst/>
              <a:gdLst>
                <a:gd name="T0" fmla="*/ 1631 w 1631"/>
                <a:gd name="T1" fmla="*/ 1374 h 1374"/>
                <a:gd name="T2" fmla="*/ 0 w 1631"/>
                <a:gd name="T3" fmla="*/ 1374 h 1374"/>
                <a:gd name="T4" fmla="*/ 0 w 1631"/>
                <a:gd name="T5" fmla="*/ 0 h 1374"/>
                <a:gd name="T6" fmla="*/ 1631 w 1631"/>
                <a:gd name="T7" fmla="*/ 1374 h 13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1" h="1374">
                  <a:moveTo>
                    <a:pt x="1631" y="1374"/>
                  </a:moveTo>
                  <a:lnTo>
                    <a:pt x="0" y="1374"/>
                  </a:lnTo>
                  <a:lnTo>
                    <a:pt x="0" y="0"/>
                  </a:lnTo>
                  <a:lnTo>
                    <a:pt x="1631" y="1374"/>
                  </a:lnTo>
                  <a:close/>
                </a:path>
              </a:pathLst>
            </a:custGeom>
            <a:solidFill>
              <a:srgbClr val="B4D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94" name="Rectangle 23">
              <a:extLst>
                <a:ext uri="{FF2B5EF4-FFF2-40B4-BE49-F238E27FC236}">
                  <a16:creationId xmlns:a16="http://schemas.microsoft.com/office/drawing/2014/main" id="{67020F48-EC72-4390-886D-49C90B9D0DE3}"/>
                </a:ext>
              </a:extLst>
            </p:cNvPr>
            <p:cNvSpPr>
              <a:spLocks noChangeArrowheads="1"/>
            </p:cNvSpPr>
            <p:nvPr/>
          </p:nvSpPr>
          <p:spPr bwMode="auto">
            <a:xfrm>
              <a:off x="1188" y="1693"/>
              <a:ext cx="63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a:solidFill>
                    <a:srgbClr val="000000"/>
                  </a:solidFill>
                  <a:latin typeface="Arial" panose="020B0604020202020204" pitchFamily="34" charset="0"/>
                </a:rPr>
                <a:t>Consumer </a:t>
              </a:r>
            </a:p>
            <a:p>
              <a:pPr>
                <a:spcBef>
                  <a:spcPct val="0"/>
                </a:spcBef>
                <a:buFontTx/>
                <a:buNone/>
              </a:pPr>
              <a:r>
                <a:rPr lang="en-US" altLang="en-US" sz="1600" dirty="0">
                  <a:solidFill>
                    <a:srgbClr val="000000"/>
                  </a:solidFill>
                  <a:latin typeface="Arial" panose="020B0604020202020204" pitchFamily="34" charset="0"/>
                </a:rPr>
                <a:t>surplus</a:t>
              </a:r>
            </a:p>
          </p:txBody>
        </p:sp>
        <p:sp>
          <p:nvSpPr>
            <p:cNvPr id="35895" name="Rectangle 24">
              <a:extLst>
                <a:ext uri="{FF2B5EF4-FFF2-40B4-BE49-F238E27FC236}">
                  <a16:creationId xmlns:a16="http://schemas.microsoft.com/office/drawing/2014/main" id="{B951F37D-EE01-4F90-A5E9-C191C8CC56E6}"/>
                </a:ext>
              </a:extLst>
            </p:cNvPr>
            <p:cNvSpPr>
              <a:spLocks noChangeArrowheads="1"/>
            </p:cNvSpPr>
            <p:nvPr/>
          </p:nvSpPr>
          <p:spPr bwMode="auto">
            <a:xfrm>
              <a:off x="1276" y="1848"/>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sp>
        <p:nvSpPr>
          <p:cNvPr id="35859" name="Freeform 25">
            <a:extLst>
              <a:ext uri="{FF2B5EF4-FFF2-40B4-BE49-F238E27FC236}">
                <a16:creationId xmlns:a16="http://schemas.microsoft.com/office/drawing/2014/main" id="{EFD10CB9-82C6-4580-A5C1-D981C5B633BB}"/>
              </a:ext>
            </a:extLst>
          </p:cNvPr>
          <p:cNvSpPr>
            <a:spLocks/>
          </p:cNvSpPr>
          <p:nvPr/>
        </p:nvSpPr>
        <p:spPr bwMode="auto">
          <a:xfrm>
            <a:off x="3082926" y="1042988"/>
            <a:ext cx="6315075" cy="5010150"/>
          </a:xfrm>
          <a:custGeom>
            <a:avLst/>
            <a:gdLst>
              <a:gd name="T0" fmla="*/ 0 w 3978"/>
              <a:gd name="T1" fmla="*/ 0 h 3156"/>
              <a:gd name="T2" fmla="*/ 0 w 3978"/>
              <a:gd name="T3" fmla="*/ 2147483646 h 3156"/>
              <a:gd name="T4" fmla="*/ 2147483646 w 3978"/>
              <a:gd name="T5" fmla="*/ 2147483646 h 3156"/>
              <a:gd name="T6" fmla="*/ 0 60000 65536"/>
              <a:gd name="T7" fmla="*/ 0 60000 65536"/>
              <a:gd name="T8" fmla="*/ 0 60000 65536"/>
            </a:gdLst>
            <a:ahLst/>
            <a:cxnLst>
              <a:cxn ang="T6">
                <a:pos x="T0" y="T1"/>
              </a:cxn>
              <a:cxn ang="T7">
                <a:pos x="T2" y="T3"/>
              </a:cxn>
              <a:cxn ang="T8">
                <a:pos x="T4" y="T5"/>
              </a:cxn>
            </a:cxnLst>
            <a:rect l="0" t="0" r="r" b="b"/>
            <a:pathLst>
              <a:path w="3978" h="3156">
                <a:moveTo>
                  <a:pt x="0" y="0"/>
                </a:moveTo>
                <a:lnTo>
                  <a:pt x="0" y="3156"/>
                </a:lnTo>
                <a:lnTo>
                  <a:pt x="3978" y="315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0" name="Rectangle 26">
            <a:extLst>
              <a:ext uri="{FF2B5EF4-FFF2-40B4-BE49-F238E27FC236}">
                <a16:creationId xmlns:a16="http://schemas.microsoft.com/office/drawing/2014/main" id="{9FE5EA1B-856B-475B-8F60-0C20D9D88480}"/>
              </a:ext>
            </a:extLst>
          </p:cNvPr>
          <p:cNvSpPr>
            <a:spLocks noChangeArrowheads="1"/>
          </p:cNvSpPr>
          <p:nvPr/>
        </p:nvSpPr>
        <p:spPr bwMode="auto">
          <a:xfrm>
            <a:off x="2541150" y="1030289"/>
            <a:ext cx="5017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Price</a:t>
            </a:r>
          </a:p>
        </p:txBody>
      </p:sp>
      <p:sp>
        <p:nvSpPr>
          <p:cNvPr id="35861" name="Rectangle 27">
            <a:extLst>
              <a:ext uri="{FF2B5EF4-FFF2-40B4-BE49-F238E27FC236}">
                <a16:creationId xmlns:a16="http://schemas.microsoft.com/office/drawing/2014/main" id="{0B5156FD-7CDD-40D1-A7BD-9ABCA8F75219}"/>
              </a:ext>
            </a:extLst>
          </p:cNvPr>
          <p:cNvSpPr>
            <a:spLocks noChangeArrowheads="1"/>
          </p:cNvSpPr>
          <p:nvPr/>
        </p:nvSpPr>
        <p:spPr bwMode="auto">
          <a:xfrm>
            <a:off x="2878138" y="6119814"/>
            <a:ext cx="1138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0</a:t>
            </a:r>
            <a:endParaRPr lang="en-US" altLang="en-US" sz="2400"/>
          </a:p>
        </p:txBody>
      </p:sp>
      <p:sp>
        <p:nvSpPr>
          <p:cNvPr id="35862" name="Rectangle 28">
            <a:extLst>
              <a:ext uri="{FF2B5EF4-FFF2-40B4-BE49-F238E27FC236}">
                <a16:creationId xmlns:a16="http://schemas.microsoft.com/office/drawing/2014/main" id="{22D5DF30-BE99-4B89-AEB4-73621EB447F8}"/>
              </a:ext>
            </a:extLst>
          </p:cNvPr>
          <p:cNvSpPr>
            <a:spLocks noChangeArrowheads="1"/>
          </p:cNvSpPr>
          <p:nvPr/>
        </p:nvSpPr>
        <p:spPr bwMode="auto">
          <a:xfrm>
            <a:off x="8586788" y="6113464"/>
            <a:ext cx="8335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b="1" dirty="0">
                <a:solidFill>
                  <a:srgbClr val="000000"/>
                </a:solidFill>
                <a:latin typeface="Arial" panose="020B0604020202020204" pitchFamily="34" charset="0"/>
              </a:rPr>
              <a:t>Quantity</a:t>
            </a:r>
          </a:p>
        </p:txBody>
      </p:sp>
      <p:grpSp>
        <p:nvGrpSpPr>
          <p:cNvPr id="83997" name="Group 29">
            <a:extLst>
              <a:ext uri="{FF2B5EF4-FFF2-40B4-BE49-F238E27FC236}">
                <a16:creationId xmlns:a16="http://schemas.microsoft.com/office/drawing/2014/main" id="{1F30A53B-3F0C-44BF-9BE5-58028937A94A}"/>
              </a:ext>
            </a:extLst>
          </p:cNvPr>
          <p:cNvGrpSpPr>
            <a:grpSpLocks/>
          </p:cNvGrpSpPr>
          <p:nvPr/>
        </p:nvGrpSpPr>
        <p:grpSpPr bwMode="auto">
          <a:xfrm>
            <a:off x="2024063" y="3363914"/>
            <a:ext cx="3648075" cy="3371849"/>
            <a:chOff x="315" y="2119"/>
            <a:chExt cx="2298" cy="2124"/>
          </a:xfrm>
        </p:grpSpPr>
        <p:sp>
          <p:nvSpPr>
            <p:cNvPr id="35887" name="Freeform 30">
              <a:extLst>
                <a:ext uri="{FF2B5EF4-FFF2-40B4-BE49-F238E27FC236}">
                  <a16:creationId xmlns:a16="http://schemas.microsoft.com/office/drawing/2014/main" id="{2957A01E-74D0-4DE0-A905-2AAD65E6AB25}"/>
                </a:ext>
              </a:extLst>
            </p:cNvPr>
            <p:cNvSpPr>
              <a:spLocks/>
            </p:cNvSpPr>
            <p:nvPr/>
          </p:nvSpPr>
          <p:spPr bwMode="auto">
            <a:xfrm>
              <a:off x="994" y="2206"/>
              <a:ext cx="1619" cy="1607"/>
            </a:xfrm>
            <a:custGeom>
              <a:avLst/>
              <a:gdLst>
                <a:gd name="T0" fmla="*/ 0 w 1619"/>
                <a:gd name="T1" fmla="*/ 0 h 1607"/>
                <a:gd name="T2" fmla="*/ 1619 w 1619"/>
                <a:gd name="T3" fmla="*/ 0 h 1607"/>
                <a:gd name="T4" fmla="*/ 1619 w 1619"/>
                <a:gd name="T5" fmla="*/ 1607 h 1607"/>
                <a:gd name="T6" fmla="*/ 0 60000 65536"/>
                <a:gd name="T7" fmla="*/ 0 60000 65536"/>
                <a:gd name="T8" fmla="*/ 0 60000 65536"/>
              </a:gdLst>
              <a:ahLst/>
              <a:cxnLst>
                <a:cxn ang="T6">
                  <a:pos x="T0" y="T1"/>
                </a:cxn>
                <a:cxn ang="T7">
                  <a:pos x="T2" y="T3"/>
                </a:cxn>
                <a:cxn ang="T8">
                  <a:pos x="T4" y="T5"/>
                </a:cxn>
              </a:cxnLst>
              <a:rect l="0" t="0" r="r" b="b"/>
              <a:pathLst>
                <a:path w="1619" h="1607">
                  <a:moveTo>
                    <a:pt x="0" y="0"/>
                  </a:moveTo>
                  <a:lnTo>
                    <a:pt x="1619" y="0"/>
                  </a:lnTo>
                  <a:lnTo>
                    <a:pt x="1619" y="1607"/>
                  </a:lnTo>
                </a:path>
              </a:pathLst>
            </a:custGeom>
            <a:noFill/>
            <a:ln w="19050" cap="flat">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5888" name="Group 31">
              <a:extLst>
                <a:ext uri="{FF2B5EF4-FFF2-40B4-BE49-F238E27FC236}">
                  <a16:creationId xmlns:a16="http://schemas.microsoft.com/office/drawing/2014/main" id="{19680296-7C65-4BDA-936E-BC3A562FCC5D}"/>
                </a:ext>
              </a:extLst>
            </p:cNvPr>
            <p:cNvGrpSpPr>
              <a:grpSpLocks/>
            </p:cNvGrpSpPr>
            <p:nvPr/>
          </p:nvGrpSpPr>
          <p:grpSpPr bwMode="auto">
            <a:xfrm>
              <a:off x="315" y="2119"/>
              <a:ext cx="342" cy="388"/>
              <a:chOff x="315" y="2119"/>
              <a:chExt cx="342" cy="388"/>
            </a:xfrm>
          </p:grpSpPr>
          <p:sp>
            <p:nvSpPr>
              <p:cNvPr id="35891" name="Rectangle 32">
                <a:extLst>
                  <a:ext uri="{FF2B5EF4-FFF2-40B4-BE49-F238E27FC236}">
                    <a16:creationId xmlns:a16="http://schemas.microsoft.com/office/drawing/2014/main" id="{A6322EEE-7FED-410F-897A-A3E04A4FEA22}"/>
                  </a:ext>
                </a:extLst>
              </p:cNvPr>
              <p:cNvSpPr>
                <a:spLocks noChangeArrowheads="1"/>
              </p:cNvSpPr>
              <p:nvPr/>
            </p:nvSpPr>
            <p:spPr bwMode="auto">
              <a:xfrm>
                <a:off x="315" y="2119"/>
                <a:ext cx="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1600" dirty="0">
                  <a:solidFill>
                    <a:srgbClr val="000000"/>
                  </a:solidFill>
                  <a:latin typeface="Arial" panose="020B0604020202020204" pitchFamily="34" charset="0"/>
                </a:endParaRPr>
              </a:p>
            </p:txBody>
          </p:sp>
          <p:sp>
            <p:nvSpPr>
              <p:cNvPr id="35892" name="Rectangle 33">
                <a:extLst>
                  <a:ext uri="{FF2B5EF4-FFF2-40B4-BE49-F238E27FC236}">
                    <a16:creationId xmlns:a16="http://schemas.microsoft.com/office/drawing/2014/main" id="{CF1200FC-9A8D-420C-9403-9676B0E929D0}"/>
                  </a:ext>
                </a:extLst>
              </p:cNvPr>
              <p:cNvSpPr>
                <a:spLocks noChangeArrowheads="1"/>
              </p:cNvSpPr>
              <p:nvPr/>
            </p:nvSpPr>
            <p:spPr bwMode="auto">
              <a:xfrm>
                <a:off x="657" y="2274"/>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sp>
          <p:nvSpPr>
            <p:cNvPr id="35890" name="Rectangle 35">
              <a:extLst>
                <a:ext uri="{FF2B5EF4-FFF2-40B4-BE49-F238E27FC236}">
                  <a16:creationId xmlns:a16="http://schemas.microsoft.com/office/drawing/2014/main" id="{BCDE700B-F1F3-48AC-BAAF-6B8B48547FFE}"/>
                </a:ext>
              </a:extLst>
            </p:cNvPr>
            <p:cNvSpPr>
              <a:spLocks noChangeArrowheads="1"/>
            </p:cNvSpPr>
            <p:nvPr/>
          </p:nvSpPr>
          <p:spPr bwMode="auto">
            <a:xfrm>
              <a:off x="2392" y="4010"/>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84004" name="Group 36">
            <a:extLst>
              <a:ext uri="{FF2B5EF4-FFF2-40B4-BE49-F238E27FC236}">
                <a16:creationId xmlns:a16="http://schemas.microsoft.com/office/drawing/2014/main" id="{8C2943E8-63B5-4F4D-BB36-86A4068D9A57}"/>
              </a:ext>
            </a:extLst>
          </p:cNvPr>
          <p:cNvGrpSpPr>
            <a:grpSpLocks/>
          </p:cNvGrpSpPr>
          <p:nvPr/>
        </p:nvGrpSpPr>
        <p:grpSpPr bwMode="auto">
          <a:xfrm>
            <a:off x="3082926" y="1914526"/>
            <a:ext cx="5229226" cy="3768725"/>
            <a:chOff x="982" y="1206"/>
            <a:chExt cx="3294" cy="2374"/>
          </a:xfrm>
        </p:grpSpPr>
        <p:sp>
          <p:nvSpPr>
            <p:cNvPr id="35885" name="Line 37">
              <a:extLst>
                <a:ext uri="{FF2B5EF4-FFF2-40B4-BE49-F238E27FC236}">
                  <a16:creationId xmlns:a16="http://schemas.microsoft.com/office/drawing/2014/main" id="{07859135-A1A8-4337-9DDB-84B0AEABFDA9}"/>
                </a:ext>
              </a:extLst>
            </p:cNvPr>
            <p:cNvSpPr>
              <a:spLocks noChangeShapeType="1"/>
            </p:cNvSpPr>
            <p:nvPr/>
          </p:nvSpPr>
          <p:spPr bwMode="auto">
            <a:xfrm flipV="1">
              <a:off x="982" y="1263"/>
              <a:ext cx="2729" cy="2317"/>
            </a:xfrm>
            <a:prstGeom prst="line">
              <a:avLst/>
            </a:prstGeom>
            <a:noFill/>
            <a:ln w="55563">
              <a:solidFill>
                <a:srgbClr val="5F161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6" name="Rectangle 38">
              <a:extLst>
                <a:ext uri="{FF2B5EF4-FFF2-40B4-BE49-F238E27FC236}">
                  <a16:creationId xmlns:a16="http://schemas.microsoft.com/office/drawing/2014/main" id="{40695CF1-B903-406A-B8D3-550C244691CC}"/>
                </a:ext>
              </a:extLst>
            </p:cNvPr>
            <p:cNvSpPr>
              <a:spLocks noChangeArrowheads="1"/>
            </p:cNvSpPr>
            <p:nvPr/>
          </p:nvSpPr>
          <p:spPr bwMode="auto">
            <a:xfrm>
              <a:off x="3788" y="1206"/>
              <a:ext cx="4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a:solidFill>
                    <a:srgbClr val="000000"/>
                  </a:solidFill>
                  <a:latin typeface="Arial" panose="020B0604020202020204" pitchFamily="34" charset="0"/>
                </a:rPr>
                <a:t>Demand</a:t>
              </a:r>
            </a:p>
          </p:txBody>
        </p:sp>
      </p:grpSp>
      <p:grpSp>
        <p:nvGrpSpPr>
          <p:cNvPr id="84007" name="Group 39">
            <a:extLst>
              <a:ext uri="{FF2B5EF4-FFF2-40B4-BE49-F238E27FC236}">
                <a16:creationId xmlns:a16="http://schemas.microsoft.com/office/drawing/2014/main" id="{F6AB66F4-490A-4382-9FA7-59759EF4CFB0}"/>
              </a:ext>
            </a:extLst>
          </p:cNvPr>
          <p:cNvGrpSpPr>
            <a:grpSpLocks/>
          </p:cNvGrpSpPr>
          <p:nvPr/>
        </p:nvGrpSpPr>
        <p:grpSpPr bwMode="auto">
          <a:xfrm>
            <a:off x="3082926" y="1320800"/>
            <a:ext cx="5084763" cy="3811588"/>
            <a:chOff x="982" y="832"/>
            <a:chExt cx="3203" cy="2401"/>
          </a:xfrm>
        </p:grpSpPr>
        <p:sp>
          <p:nvSpPr>
            <p:cNvPr id="35883" name="Line 40">
              <a:extLst>
                <a:ext uri="{FF2B5EF4-FFF2-40B4-BE49-F238E27FC236}">
                  <a16:creationId xmlns:a16="http://schemas.microsoft.com/office/drawing/2014/main" id="{F1A98BFF-5DE4-4310-8135-3E436FAE44AA}"/>
                </a:ext>
              </a:extLst>
            </p:cNvPr>
            <p:cNvSpPr>
              <a:spLocks noChangeShapeType="1"/>
            </p:cNvSpPr>
            <p:nvPr/>
          </p:nvSpPr>
          <p:spPr bwMode="auto">
            <a:xfrm>
              <a:off x="982" y="832"/>
              <a:ext cx="2729" cy="2306"/>
            </a:xfrm>
            <a:prstGeom prst="line">
              <a:avLst/>
            </a:prstGeom>
            <a:noFill/>
            <a:ln w="55563">
              <a:solidFill>
                <a:srgbClr val="004C9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4" name="Rectangle 41">
              <a:extLst>
                <a:ext uri="{FF2B5EF4-FFF2-40B4-BE49-F238E27FC236}">
                  <a16:creationId xmlns:a16="http://schemas.microsoft.com/office/drawing/2014/main" id="{5F3CC409-B9DD-41AA-A380-76552FE21DE7}"/>
                </a:ext>
              </a:extLst>
            </p:cNvPr>
            <p:cNvSpPr>
              <a:spLocks noChangeArrowheads="1"/>
            </p:cNvSpPr>
            <p:nvPr/>
          </p:nvSpPr>
          <p:spPr bwMode="auto">
            <a:xfrm>
              <a:off x="3784" y="3078"/>
              <a:ext cx="40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dirty="0" err="1">
                  <a:solidFill>
                    <a:srgbClr val="000000"/>
                  </a:solidFill>
                  <a:latin typeface="Arial" panose="020B0604020202020204" pitchFamily="34" charset="0"/>
                </a:rPr>
                <a:t>Supplu</a:t>
              </a:r>
              <a:endParaRPr lang="en-US" altLang="en-US" sz="1600" dirty="0">
                <a:solidFill>
                  <a:srgbClr val="000000"/>
                </a:solidFill>
                <a:latin typeface="Arial" panose="020B0604020202020204" pitchFamily="34" charset="0"/>
              </a:endParaRPr>
            </a:p>
          </p:txBody>
        </p:sp>
      </p:grpSp>
      <p:grpSp>
        <p:nvGrpSpPr>
          <p:cNvPr id="84010" name="Group 42">
            <a:extLst>
              <a:ext uri="{FF2B5EF4-FFF2-40B4-BE49-F238E27FC236}">
                <a16:creationId xmlns:a16="http://schemas.microsoft.com/office/drawing/2014/main" id="{6A63F792-0D05-4773-8247-923372937666}"/>
              </a:ext>
            </a:extLst>
          </p:cNvPr>
          <p:cNvGrpSpPr>
            <a:grpSpLocks/>
          </p:cNvGrpSpPr>
          <p:nvPr/>
        </p:nvGrpSpPr>
        <p:grpSpPr bwMode="auto">
          <a:xfrm>
            <a:off x="3028950" y="1116013"/>
            <a:ext cx="4459288" cy="4789488"/>
            <a:chOff x="948" y="703"/>
            <a:chExt cx="2809" cy="3017"/>
          </a:xfrm>
        </p:grpSpPr>
        <p:grpSp>
          <p:nvGrpSpPr>
            <p:cNvPr id="35867" name="Group 43">
              <a:extLst>
                <a:ext uri="{FF2B5EF4-FFF2-40B4-BE49-F238E27FC236}">
                  <a16:creationId xmlns:a16="http://schemas.microsoft.com/office/drawing/2014/main" id="{5F86DA35-1057-4273-8B89-99A3A5D102DA}"/>
                </a:ext>
              </a:extLst>
            </p:cNvPr>
            <p:cNvGrpSpPr>
              <a:grpSpLocks/>
            </p:cNvGrpSpPr>
            <p:nvPr/>
          </p:nvGrpSpPr>
          <p:grpSpPr bwMode="auto">
            <a:xfrm>
              <a:off x="948" y="703"/>
              <a:ext cx="180" cy="164"/>
              <a:chOff x="948" y="703"/>
              <a:chExt cx="180" cy="164"/>
            </a:xfrm>
          </p:grpSpPr>
          <p:sp>
            <p:nvSpPr>
              <p:cNvPr id="35881" name="Oval 44">
                <a:extLst>
                  <a:ext uri="{FF2B5EF4-FFF2-40B4-BE49-F238E27FC236}">
                    <a16:creationId xmlns:a16="http://schemas.microsoft.com/office/drawing/2014/main" id="{CAD94FD7-A140-4D7E-8E89-606149FAA66B}"/>
                  </a:ext>
                </a:extLst>
              </p:cNvPr>
              <p:cNvSpPr>
                <a:spLocks noChangeArrowheads="1"/>
              </p:cNvSpPr>
              <p:nvPr/>
            </p:nvSpPr>
            <p:spPr bwMode="auto">
              <a:xfrm>
                <a:off x="948" y="785"/>
                <a:ext cx="81" cy="8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82" name="Rectangle 45">
                <a:extLst>
                  <a:ext uri="{FF2B5EF4-FFF2-40B4-BE49-F238E27FC236}">
                    <a16:creationId xmlns:a16="http://schemas.microsoft.com/office/drawing/2014/main" id="{91CE81FE-3DDB-4402-8156-C2DE4D1D2DC8}"/>
                  </a:ext>
                </a:extLst>
              </p:cNvPr>
              <p:cNvSpPr>
                <a:spLocks noChangeArrowheads="1"/>
              </p:cNvSpPr>
              <p:nvPr/>
            </p:nvSpPr>
            <p:spPr bwMode="auto">
              <a:xfrm>
                <a:off x="1042" y="703"/>
                <a:ext cx="8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A</a:t>
                </a:r>
                <a:endParaRPr lang="en-US" altLang="en-US" sz="2400"/>
              </a:p>
            </p:txBody>
          </p:sp>
        </p:grpSp>
        <p:grpSp>
          <p:nvGrpSpPr>
            <p:cNvPr id="35868" name="Group 46">
              <a:extLst>
                <a:ext uri="{FF2B5EF4-FFF2-40B4-BE49-F238E27FC236}">
                  <a16:creationId xmlns:a16="http://schemas.microsoft.com/office/drawing/2014/main" id="{416BC0DF-441E-466E-9DAF-81E63DA110D3}"/>
                </a:ext>
              </a:extLst>
            </p:cNvPr>
            <p:cNvGrpSpPr>
              <a:grpSpLocks/>
            </p:cNvGrpSpPr>
            <p:nvPr/>
          </p:nvGrpSpPr>
          <p:grpSpPr bwMode="auto">
            <a:xfrm>
              <a:off x="948" y="1098"/>
              <a:ext cx="2809" cy="2622"/>
              <a:chOff x="948" y="1098"/>
              <a:chExt cx="2809" cy="2622"/>
            </a:xfrm>
          </p:grpSpPr>
          <p:grpSp>
            <p:nvGrpSpPr>
              <p:cNvPr id="35869" name="Group 47">
                <a:extLst>
                  <a:ext uri="{FF2B5EF4-FFF2-40B4-BE49-F238E27FC236}">
                    <a16:creationId xmlns:a16="http://schemas.microsoft.com/office/drawing/2014/main" id="{2BBAFE38-A73D-4331-92BC-5A79FC398CBE}"/>
                  </a:ext>
                </a:extLst>
              </p:cNvPr>
              <p:cNvGrpSpPr>
                <a:grpSpLocks/>
              </p:cNvGrpSpPr>
              <p:nvPr/>
            </p:nvGrpSpPr>
            <p:grpSpPr bwMode="auto">
              <a:xfrm>
                <a:off x="948" y="3534"/>
                <a:ext cx="183" cy="186"/>
                <a:chOff x="948" y="3534"/>
                <a:chExt cx="183" cy="186"/>
              </a:xfrm>
            </p:grpSpPr>
            <p:sp>
              <p:nvSpPr>
                <p:cNvPr id="35879" name="Oval 48">
                  <a:extLst>
                    <a:ext uri="{FF2B5EF4-FFF2-40B4-BE49-F238E27FC236}">
                      <a16:creationId xmlns:a16="http://schemas.microsoft.com/office/drawing/2014/main" id="{1C087EC7-B7A8-436A-9C9E-A1F1B9B0DE1E}"/>
                    </a:ext>
                  </a:extLst>
                </p:cNvPr>
                <p:cNvSpPr>
                  <a:spLocks noChangeArrowheads="1"/>
                </p:cNvSpPr>
                <p:nvPr/>
              </p:nvSpPr>
              <p:spPr bwMode="auto">
                <a:xfrm>
                  <a:off x="948" y="3534"/>
                  <a:ext cx="81" cy="8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80" name="Rectangle 49">
                  <a:extLst>
                    <a:ext uri="{FF2B5EF4-FFF2-40B4-BE49-F238E27FC236}">
                      <a16:creationId xmlns:a16="http://schemas.microsoft.com/office/drawing/2014/main" id="{0A6091C2-4C74-41A2-8D28-0E24C0762A94}"/>
                    </a:ext>
                  </a:extLst>
                </p:cNvPr>
                <p:cNvSpPr>
                  <a:spLocks noChangeArrowheads="1"/>
                </p:cNvSpPr>
                <p:nvPr/>
              </p:nvSpPr>
              <p:spPr bwMode="auto">
                <a:xfrm>
                  <a:off x="1038" y="3565"/>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C</a:t>
                  </a:r>
                  <a:endParaRPr lang="en-US" altLang="en-US" sz="2400"/>
                </a:p>
              </p:txBody>
            </p:sp>
          </p:grpSp>
          <p:grpSp>
            <p:nvGrpSpPr>
              <p:cNvPr id="35870" name="Group 50">
                <a:extLst>
                  <a:ext uri="{FF2B5EF4-FFF2-40B4-BE49-F238E27FC236}">
                    <a16:creationId xmlns:a16="http://schemas.microsoft.com/office/drawing/2014/main" id="{A9C13BD8-2D2B-4355-850A-494277059EDE}"/>
                  </a:ext>
                </a:extLst>
              </p:cNvPr>
              <p:cNvGrpSpPr>
                <a:grpSpLocks/>
              </p:cNvGrpSpPr>
              <p:nvPr/>
            </p:nvGrpSpPr>
            <p:grpSpPr bwMode="auto">
              <a:xfrm>
                <a:off x="3661" y="3103"/>
                <a:ext cx="96" cy="242"/>
                <a:chOff x="3661" y="3103"/>
                <a:chExt cx="96" cy="242"/>
              </a:xfrm>
            </p:grpSpPr>
            <p:sp>
              <p:nvSpPr>
                <p:cNvPr id="35877" name="Oval 51">
                  <a:extLst>
                    <a:ext uri="{FF2B5EF4-FFF2-40B4-BE49-F238E27FC236}">
                      <a16:creationId xmlns:a16="http://schemas.microsoft.com/office/drawing/2014/main" id="{8ECFD69C-CDF9-4648-8484-01DCF6183FD1}"/>
                    </a:ext>
                  </a:extLst>
                </p:cNvPr>
                <p:cNvSpPr>
                  <a:spLocks noChangeArrowheads="1"/>
                </p:cNvSpPr>
                <p:nvPr/>
              </p:nvSpPr>
              <p:spPr bwMode="auto">
                <a:xfrm>
                  <a:off x="3676" y="3103"/>
                  <a:ext cx="81" cy="7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78" name="Rectangle 52">
                  <a:extLst>
                    <a:ext uri="{FF2B5EF4-FFF2-40B4-BE49-F238E27FC236}">
                      <a16:creationId xmlns:a16="http://schemas.microsoft.com/office/drawing/2014/main" id="{8D4C2584-93E8-410B-A739-54D966ADE3FF}"/>
                    </a:ext>
                  </a:extLst>
                </p:cNvPr>
                <p:cNvSpPr>
                  <a:spLocks noChangeArrowheads="1"/>
                </p:cNvSpPr>
                <p:nvPr/>
              </p:nvSpPr>
              <p:spPr bwMode="auto">
                <a:xfrm>
                  <a:off x="3661" y="3190"/>
                  <a:ext cx="8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B</a:t>
                  </a:r>
                  <a:endParaRPr lang="en-US" altLang="en-US" sz="2400"/>
                </a:p>
              </p:txBody>
            </p:sp>
          </p:grpSp>
          <p:grpSp>
            <p:nvGrpSpPr>
              <p:cNvPr id="35871" name="Group 53">
                <a:extLst>
                  <a:ext uri="{FF2B5EF4-FFF2-40B4-BE49-F238E27FC236}">
                    <a16:creationId xmlns:a16="http://schemas.microsoft.com/office/drawing/2014/main" id="{6692C0FC-EB57-4B32-90A7-F7E2EA61FEA3}"/>
                  </a:ext>
                </a:extLst>
              </p:cNvPr>
              <p:cNvGrpSpPr>
                <a:grpSpLocks/>
              </p:cNvGrpSpPr>
              <p:nvPr/>
            </p:nvGrpSpPr>
            <p:grpSpPr bwMode="auto">
              <a:xfrm>
                <a:off x="3661" y="1098"/>
                <a:ext cx="96" cy="200"/>
                <a:chOff x="3661" y="1098"/>
                <a:chExt cx="96" cy="200"/>
              </a:xfrm>
            </p:grpSpPr>
            <p:sp>
              <p:nvSpPr>
                <p:cNvPr id="35875" name="Oval 54">
                  <a:extLst>
                    <a:ext uri="{FF2B5EF4-FFF2-40B4-BE49-F238E27FC236}">
                      <a16:creationId xmlns:a16="http://schemas.microsoft.com/office/drawing/2014/main" id="{AE675EF6-FC31-46C1-A0C6-85B60E923E26}"/>
                    </a:ext>
                  </a:extLst>
                </p:cNvPr>
                <p:cNvSpPr>
                  <a:spLocks noChangeArrowheads="1"/>
                </p:cNvSpPr>
                <p:nvPr/>
              </p:nvSpPr>
              <p:spPr bwMode="auto">
                <a:xfrm>
                  <a:off x="3676" y="1228"/>
                  <a:ext cx="81" cy="7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76" name="Rectangle 55">
                  <a:extLst>
                    <a:ext uri="{FF2B5EF4-FFF2-40B4-BE49-F238E27FC236}">
                      <a16:creationId xmlns:a16="http://schemas.microsoft.com/office/drawing/2014/main" id="{1ACA80BA-89F0-4A38-A0D4-F0D41916F531}"/>
                    </a:ext>
                  </a:extLst>
                </p:cNvPr>
                <p:cNvSpPr>
                  <a:spLocks noChangeArrowheads="1"/>
                </p:cNvSpPr>
                <p:nvPr/>
              </p:nvSpPr>
              <p:spPr bwMode="auto">
                <a:xfrm>
                  <a:off x="3661" y="1098"/>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D</a:t>
                  </a:r>
                  <a:endParaRPr lang="en-US" altLang="en-US" sz="2400"/>
                </a:p>
              </p:txBody>
            </p:sp>
          </p:grpSp>
          <p:grpSp>
            <p:nvGrpSpPr>
              <p:cNvPr id="35872" name="Group 56">
                <a:extLst>
                  <a:ext uri="{FF2B5EF4-FFF2-40B4-BE49-F238E27FC236}">
                    <a16:creationId xmlns:a16="http://schemas.microsoft.com/office/drawing/2014/main" id="{84DB326B-3A74-4E5E-8889-133D4BEF60AF}"/>
                  </a:ext>
                </a:extLst>
              </p:cNvPr>
              <p:cNvGrpSpPr>
                <a:grpSpLocks/>
              </p:cNvGrpSpPr>
              <p:nvPr/>
            </p:nvGrpSpPr>
            <p:grpSpPr bwMode="auto">
              <a:xfrm>
                <a:off x="2566" y="2150"/>
                <a:ext cx="215" cy="155"/>
                <a:chOff x="2566" y="2150"/>
                <a:chExt cx="215" cy="155"/>
              </a:xfrm>
            </p:grpSpPr>
            <p:sp>
              <p:nvSpPr>
                <p:cNvPr id="35873" name="Oval 57">
                  <a:extLst>
                    <a:ext uri="{FF2B5EF4-FFF2-40B4-BE49-F238E27FC236}">
                      <a16:creationId xmlns:a16="http://schemas.microsoft.com/office/drawing/2014/main" id="{0263F296-3661-493B-B3EE-EAD8FC6E5A91}"/>
                    </a:ext>
                  </a:extLst>
                </p:cNvPr>
                <p:cNvSpPr>
                  <a:spLocks noChangeArrowheads="1"/>
                </p:cNvSpPr>
                <p:nvPr/>
              </p:nvSpPr>
              <p:spPr bwMode="auto">
                <a:xfrm>
                  <a:off x="2566" y="2160"/>
                  <a:ext cx="81" cy="8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5874" name="Rectangle 58">
                  <a:extLst>
                    <a:ext uri="{FF2B5EF4-FFF2-40B4-BE49-F238E27FC236}">
                      <a16:creationId xmlns:a16="http://schemas.microsoft.com/office/drawing/2014/main" id="{434AEB0F-7BA6-4F75-93FD-C76273142B58}"/>
                    </a:ext>
                  </a:extLst>
                </p:cNvPr>
                <p:cNvSpPr>
                  <a:spLocks noChangeArrowheads="1"/>
                </p:cNvSpPr>
                <p:nvPr/>
              </p:nvSpPr>
              <p:spPr bwMode="auto">
                <a:xfrm>
                  <a:off x="2695" y="2150"/>
                  <a:ext cx="8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600">
                      <a:solidFill>
                        <a:srgbClr val="000000"/>
                      </a:solidFill>
                      <a:latin typeface="Arial" panose="020B0604020202020204" pitchFamily="34" charset="0"/>
                    </a:rPr>
                    <a:t>E</a:t>
                  </a:r>
                  <a:endParaRPr lang="en-US" altLang="en-US" sz="2400"/>
                </a:p>
              </p:txBody>
            </p:sp>
          </p:grpSp>
        </p:grpSp>
      </p:grpSp>
    </p:spTree>
    <p:extLst>
      <p:ext uri="{BB962C8B-B14F-4D97-AF65-F5344CB8AC3E}">
        <p14:creationId xmlns:p14="http://schemas.microsoft.com/office/powerpoint/2010/main" val="1909930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84004"/>
                                        </p:tgtEl>
                                        <p:attrNameLst>
                                          <p:attrName>style.visibility</p:attrName>
                                        </p:attrNameLst>
                                      </p:cBhvr>
                                      <p:to>
                                        <p:strVal val="visible"/>
                                      </p:to>
                                    </p:set>
                                    <p:animEffect transition="in" filter="strips(upRight)">
                                      <p:cBhvr>
                                        <p:cTn id="7" dur="500"/>
                                        <p:tgtEl>
                                          <p:spTgt spid="840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84007"/>
                                        </p:tgtEl>
                                        <p:attrNameLst>
                                          <p:attrName>style.visibility</p:attrName>
                                        </p:attrNameLst>
                                      </p:cBhvr>
                                      <p:to>
                                        <p:strVal val="visible"/>
                                      </p:to>
                                    </p:set>
                                    <p:animEffect transition="in" filter="strips(downRight)">
                                      <p:cBhvr>
                                        <p:cTn id="12" dur="500"/>
                                        <p:tgtEl>
                                          <p:spTgt spid="840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4010"/>
                                        </p:tgtEl>
                                        <p:attrNameLst>
                                          <p:attrName>style.visibility</p:attrName>
                                        </p:attrNameLst>
                                      </p:cBhvr>
                                      <p:to>
                                        <p:strVal val="visible"/>
                                      </p:to>
                                    </p:set>
                                    <p:animEffect transition="in" filter="dissolve">
                                      <p:cBhvr>
                                        <p:cTn id="17" dur="500"/>
                                        <p:tgtEl>
                                          <p:spTgt spid="840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83997"/>
                                        </p:tgtEl>
                                        <p:attrNameLst>
                                          <p:attrName>style.visibility</p:attrName>
                                        </p:attrNameLst>
                                      </p:cBhvr>
                                      <p:to>
                                        <p:strVal val="visible"/>
                                      </p:to>
                                    </p:set>
                                    <p:animEffect transition="in" filter="strips(upRight)">
                                      <p:cBhvr>
                                        <p:cTn id="22" dur="500"/>
                                        <p:tgtEl>
                                          <p:spTgt spid="839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83989"/>
                                        </p:tgtEl>
                                        <p:attrNameLst>
                                          <p:attrName>style.visibility</p:attrName>
                                        </p:attrNameLst>
                                      </p:cBhvr>
                                      <p:to>
                                        <p:strVal val="visible"/>
                                      </p:to>
                                    </p:set>
                                    <p:animEffect transition="in" filter="dissolve">
                                      <p:cBhvr>
                                        <p:cTn id="27" dur="500"/>
                                        <p:tgtEl>
                                          <p:spTgt spid="839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3985"/>
                                        </p:tgtEl>
                                        <p:attrNameLst>
                                          <p:attrName>style.visibility</p:attrName>
                                        </p:attrNameLst>
                                      </p:cBhvr>
                                      <p:to>
                                        <p:strVal val="visible"/>
                                      </p:to>
                                    </p:set>
                                    <p:animEffect transition="in" filter="dissolve">
                                      <p:cBhvr>
                                        <p:cTn id="32" dur="500"/>
                                        <p:tgtEl>
                                          <p:spTgt spid="83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F7DE-C940-537D-1DDB-FDCF10349AFC}"/>
              </a:ext>
            </a:extLst>
          </p:cNvPr>
          <p:cNvSpPr>
            <a:spLocks noGrp="1"/>
          </p:cNvSpPr>
          <p:nvPr>
            <p:ph type="title"/>
          </p:nvPr>
        </p:nvSpPr>
        <p:spPr/>
        <p:txBody>
          <a:bodyPr/>
          <a:lstStyle/>
          <a:p>
            <a:r>
              <a:rPr lang="en-US" dirty="0"/>
              <a:t>Profit in accounting and economics</a:t>
            </a:r>
          </a:p>
        </p:txBody>
      </p:sp>
      <p:sp>
        <p:nvSpPr>
          <p:cNvPr id="3" name="Content Placeholder 2">
            <a:extLst>
              <a:ext uri="{FF2B5EF4-FFF2-40B4-BE49-F238E27FC236}">
                <a16:creationId xmlns:a16="http://schemas.microsoft.com/office/drawing/2014/main" id="{4C8BDE8D-D063-08EC-19E8-3C47CF1B6532}"/>
              </a:ext>
            </a:extLst>
          </p:cNvPr>
          <p:cNvSpPr>
            <a:spLocks noGrp="1"/>
          </p:cNvSpPr>
          <p:nvPr>
            <p:ph idx="1"/>
          </p:nvPr>
        </p:nvSpPr>
        <p:spPr/>
        <p:txBody>
          <a:bodyPr/>
          <a:lstStyle/>
          <a:p>
            <a:r>
              <a:rPr lang="en-US" dirty="0"/>
              <a:t>What are the similarities and differences between economics and accounting?</a:t>
            </a:r>
          </a:p>
          <a:p>
            <a:endParaRPr lang="en-US" dirty="0"/>
          </a:p>
          <a:p>
            <a:r>
              <a:rPr lang="en-US" dirty="0"/>
              <a:t>Economic event and accounting event</a:t>
            </a:r>
          </a:p>
          <a:p>
            <a:endParaRPr lang="en-US" dirty="0"/>
          </a:p>
          <a:p>
            <a:r>
              <a:rPr lang="en-US" dirty="0"/>
              <a:t>Measurement</a:t>
            </a:r>
          </a:p>
        </p:txBody>
      </p:sp>
    </p:spTree>
    <p:extLst>
      <p:ext uri="{BB962C8B-B14F-4D97-AF65-F5344CB8AC3E}">
        <p14:creationId xmlns:p14="http://schemas.microsoft.com/office/powerpoint/2010/main" val="14600115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2E050915-599D-4F97-8355-D92DECF808B4}"/>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r="1688"/>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a:extLst>
              <a:ext uri="{FF2B5EF4-FFF2-40B4-BE49-F238E27FC236}">
                <a16:creationId xmlns:a16="http://schemas.microsoft.com/office/drawing/2014/main" id="{B36AA4BB-D1A2-4CB2-9676-633B44BE74C5}"/>
              </a:ext>
            </a:extLst>
          </p:cNvPr>
          <p:cNvSpPr>
            <a:spLocks noGrp="1" noChangeArrowheads="1"/>
          </p:cNvSpPr>
          <p:nvPr>
            <p:ph type="title"/>
          </p:nvPr>
        </p:nvSpPr>
        <p:spPr>
          <a:xfrm>
            <a:off x="2133600" y="50800"/>
            <a:ext cx="8229600" cy="685800"/>
          </a:xfrm>
          <a:solidFill>
            <a:srgbClr val="FFFFFF"/>
          </a:solidFill>
        </p:spPr>
        <p:txBody>
          <a:bodyPr/>
          <a:lstStyle/>
          <a:p>
            <a:pPr algn="l">
              <a:lnSpc>
                <a:spcPct val="80000"/>
              </a:lnSpc>
            </a:pPr>
            <a:r>
              <a:rPr lang="en-US" altLang="en-US" sz="2400" dirty="0">
                <a:solidFill>
                  <a:schemeClr val="tx1"/>
                </a:solidFill>
              </a:rPr>
              <a:t>Economics vs. Accounting</a:t>
            </a:r>
          </a:p>
        </p:txBody>
      </p:sp>
      <p:grpSp>
        <p:nvGrpSpPr>
          <p:cNvPr id="107525" name="Group 5">
            <a:extLst>
              <a:ext uri="{FF2B5EF4-FFF2-40B4-BE49-F238E27FC236}">
                <a16:creationId xmlns:a16="http://schemas.microsoft.com/office/drawing/2014/main" id="{744464EC-A67C-48BF-9D4F-24A31BF5BD37}"/>
              </a:ext>
            </a:extLst>
          </p:cNvPr>
          <p:cNvGrpSpPr>
            <a:grpSpLocks/>
          </p:cNvGrpSpPr>
          <p:nvPr/>
        </p:nvGrpSpPr>
        <p:grpSpPr bwMode="auto">
          <a:xfrm>
            <a:off x="1774826" y="1847851"/>
            <a:ext cx="1217613" cy="4498975"/>
            <a:chOff x="158" y="1164"/>
            <a:chExt cx="767" cy="2834"/>
          </a:xfrm>
        </p:grpSpPr>
        <p:sp>
          <p:nvSpPr>
            <p:cNvPr id="11298" name="Freeform 6">
              <a:extLst>
                <a:ext uri="{FF2B5EF4-FFF2-40B4-BE49-F238E27FC236}">
                  <a16:creationId xmlns:a16="http://schemas.microsoft.com/office/drawing/2014/main" id="{729A5EF5-9AD4-451E-A1DB-9511504C5218}"/>
                </a:ext>
              </a:extLst>
            </p:cNvPr>
            <p:cNvSpPr>
              <a:spLocks/>
            </p:cNvSpPr>
            <p:nvPr/>
          </p:nvSpPr>
          <p:spPr bwMode="auto">
            <a:xfrm>
              <a:off x="819" y="1164"/>
              <a:ext cx="106" cy="2834"/>
            </a:xfrm>
            <a:custGeom>
              <a:avLst/>
              <a:gdLst>
                <a:gd name="T0" fmla="*/ 1405 w 8"/>
                <a:gd name="T1" fmla="*/ 0 h 213"/>
                <a:gd name="T2" fmla="*/ 702 w 8"/>
                <a:gd name="T3" fmla="*/ 891 h 213"/>
                <a:gd name="T4" fmla="*/ 702 w 8"/>
                <a:gd name="T5" fmla="*/ 18228 h 213"/>
                <a:gd name="T6" fmla="*/ 0 w 8"/>
                <a:gd name="T7" fmla="*/ 18947 h 213"/>
                <a:gd name="T8" fmla="*/ 702 w 8"/>
                <a:gd name="T9" fmla="*/ 19652 h 213"/>
                <a:gd name="T10" fmla="*/ 702 w 8"/>
                <a:gd name="T11" fmla="*/ 36815 h 213"/>
                <a:gd name="T12" fmla="*/ 1405 w 8"/>
                <a:gd name="T13" fmla="*/ 37707 h 2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213">
                  <a:moveTo>
                    <a:pt x="8" y="0"/>
                  </a:moveTo>
                  <a:cubicBezTo>
                    <a:pt x="6" y="0"/>
                    <a:pt x="4" y="3"/>
                    <a:pt x="4" y="5"/>
                  </a:cubicBezTo>
                  <a:cubicBezTo>
                    <a:pt x="4" y="103"/>
                    <a:pt x="4" y="103"/>
                    <a:pt x="4" y="103"/>
                  </a:cubicBezTo>
                  <a:cubicBezTo>
                    <a:pt x="4" y="105"/>
                    <a:pt x="3" y="107"/>
                    <a:pt x="0" y="107"/>
                  </a:cubicBezTo>
                  <a:cubicBezTo>
                    <a:pt x="3" y="107"/>
                    <a:pt x="4" y="109"/>
                    <a:pt x="4" y="111"/>
                  </a:cubicBezTo>
                  <a:cubicBezTo>
                    <a:pt x="4" y="208"/>
                    <a:pt x="4" y="208"/>
                    <a:pt x="4" y="208"/>
                  </a:cubicBezTo>
                  <a:cubicBezTo>
                    <a:pt x="4" y="210"/>
                    <a:pt x="6" y="213"/>
                    <a:pt x="8" y="213"/>
                  </a:cubicBez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99" name="Rectangle 7">
              <a:extLst>
                <a:ext uri="{FF2B5EF4-FFF2-40B4-BE49-F238E27FC236}">
                  <a16:creationId xmlns:a16="http://schemas.microsoft.com/office/drawing/2014/main" id="{D9C0D341-D8E9-4E40-B1A5-FED8181C1F14}"/>
                </a:ext>
              </a:extLst>
            </p:cNvPr>
            <p:cNvSpPr>
              <a:spLocks noChangeArrowheads="1"/>
            </p:cNvSpPr>
            <p:nvPr/>
          </p:nvSpPr>
          <p:spPr bwMode="auto">
            <a:xfrm>
              <a:off x="158" y="2490"/>
              <a:ext cx="60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800" b="1" dirty="0">
                  <a:solidFill>
                    <a:srgbClr val="000000"/>
                  </a:solidFill>
                  <a:latin typeface="Arial" panose="020B0604020202020204" pitchFamily="34" charset="0"/>
                </a:rPr>
                <a:t>Revenue</a:t>
              </a:r>
            </a:p>
          </p:txBody>
        </p:sp>
      </p:grpSp>
      <p:grpSp>
        <p:nvGrpSpPr>
          <p:cNvPr id="107528" name="Group 8">
            <a:extLst>
              <a:ext uri="{FF2B5EF4-FFF2-40B4-BE49-F238E27FC236}">
                <a16:creationId xmlns:a16="http://schemas.microsoft.com/office/drawing/2014/main" id="{5D540492-2133-40F1-804E-F80DE94B8A8D}"/>
              </a:ext>
            </a:extLst>
          </p:cNvPr>
          <p:cNvGrpSpPr>
            <a:grpSpLocks/>
          </p:cNvGrpSpPr>
          <p:nvPr/>
        </p:nvGrpSpPr>
        <p:grpSpPr bwMode="auto">
          <a:xfrm>
            <a:off x="5157800" y="3198813"/>
            <a:ext cx="1917705" cy="3148012"/>
            <a:chOff x="2289" y="2015"/>
            <a:chExt cx="1208" cy="1983"/>
          </a:xfrm>
        </p:grpSpPr>
        <p:sp>
          <p:nvSpPr>
            <p:cNvPr id="11293" name="Rectangle 9">
              <a:extLst>
                <a:ext uri="{FF2B5EF4-FFF2-40B4-BE49-F238E27FC236}">
                  <a16:creationId xmlns:a16="http://schemas.microsoft.com/office/drawing/2014/main" id="{893C4919-4780-456B-9247-75CC724ACB3E}"/>
                </a:ext>
              </a:extLst>
            </p:cNvPr>
            <p:cNvSpPr>
              <a:spLocks noChangeArrowheads="1"/>
            </p:cNvSpPr>
            <p:nvPr/>
          </p:nvSpPr>
          <p:spPr bwMode="auto">
            <a:xfrm>
              <a:off x="2439" y="2919"/>
              <a:ext cx="10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800" dirty="0">
                  <a:solidFill>
                    <a:srgbClr val="000000"/>
                  </a:solidFill>
                  <a:latin typeface="Arial" panose="020B0604020202020204" pitchFamily="34" charset="0"/>
                </a:rPr>
                <a:t>Opportunity cost</a:t>
              </a:r>
            </a:p>
          </p:txBody>
        </p:sp>
        <p:grpSp>
          <p:nvGrpSpPr>
            <p:cNvPr id="11294" name="Group 10">
              <a:extLst>
                <a:ext uri="{FF2B5EF4-FFF2-40B4-BE49-F238E27FC236}">
                  <a16:creationId xmlns:a16="http://schemas.microsoft.com/office/drawing/2014/main" id="{CB9CE334-AC2C-44A5-B25B-91E3758D7C7D}"/>
                </a:ext>
              </a:extLst>
            </p:cNvPr>
            <p:cNvGrpSpPr>
              <a:grpSpLocks/>
            </p:cNvGrpSpPr>
            <p:nvPr/>
          </p:nvGrpSpPr>
          <p:grpSpPr bwMode="auto">
            <a:xfrm>
              <a:off x="2289" y="2015"/>
              <a:ext cx="189" cy="1983"/>
              <a:chOff x="2289" y="2015"/>
              <a:chExt cx="189" cy="1983"/>
            </a:xfrm>
          </p:grpSpPr>
          <p:sp>
            <p:nvSpPr>
              <p:cNvPr id="11296" name="Freeform 11">
                <a:extLst>
                  <a:ext uri="{FF2B5EF4-FFF2-40B4-BE49-F238E27FC236}">
                    <a16:creationId xmlns:a16="http://schemas.microsoft.com/office/drawing/2014/main" id="{4E05351D-6AD9-423A-B432-F9148334EE31}"/>
                  </a:ext>
                </a:extLst>
              </p:cNvPr>
              <p:cNvSpPr>
                <a:spLocks/>
              </p:cNvSpPr>
              <p:nvPr/>
            </p:nvSpPr>
            <p:spPr bwMode="auto">
              <a:xfrm>
                <a:off x="2289" y="2015"/>
                <a:ext cx="106" cy="1983"/>
              </a:xfrm>
              <a:custGeom>
                <a:avLst/>
                <a:gdLst>
                  <a:gd name="T0" fmla="*/ 0 w 8"/>
                  <a:gd name="T1" fmla="*/ 0 h 149"/>
                  <a:gd name="T2" fmla="*/ 702 w 8"/>
                  <a:gd name="T3" fmla="*/ 892 h 149"/>
                  <a:gd name="T4" fmla="*/ 702 w 8"/>
                  <a:gd name="T5" fmla="*/ 12577 h 149"/>
                  <a:gd name="T6" fmla="*/ 1405 w 8"/>
                  <a:gd name="T7" fmla="*/ 13282 h 149"/>
                  <a:gd name="T8" fmla="*/ 702 w 8"/>
                  <a:gd name="T9" fmla="*/ 13987 h 149"/>
                  <a:gd name="T10" fmla="*/ 702 w 8"/>
                  <a:gd name="T11" fmla="*/ 25500 h 149"/>
                  <a:gd name="T12" fmla="*/ 0 w 8"/>
                  <a:gd name="T13" fmla="*/ 26391 h 1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149">
                    <a:moveTo>
                      <a:pt x="0" y="0"/>
                    </a:moveTo>
                    <a:cubicBezTo>
                      <a:pt x="3" y="0"/>
                      <a:pt x="4" y="3"/>
                      <a:pt x="4" y="5"/>
                    </a:cubicBezTo>
                    <a:cubicBezTo>
                      <a:pt x="4" y="71"/>
                      <a:pt x="4" y="71"/>
                      <a:pt x="4" y="71"/>
                    </a:cubicBezTo>
                    <a:cubicBezTo>
                      <a:pt x="4" y="73"/>
                      <a:pt x="6" y="75"/>
                      <a:pt x="8" y="75"/>
                    </a:cubicBezTo>
                    <a:cubicBezTo>
                      <a:pt x="6" y="75"/>
                      <a:pt x="4" y="77"/>
                      <a:pt x="4" y="79"/>
                    </a:cubicBezTo>
                    <a:cubicBezTo>
                      <a:pt x="4" y="144"/>
                      <a:pt x="4" y="144"/>
                      <a:pt x="4" y="144"/>
                    </a:cubicBezTo>
                    <a:cubicBezTo>
                      <a:pt x="4" y="146"/>
                      <a:pt x="3" y="149"/>
                      <a:pt x="0" y="149"/>
                    </a:cubicBez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97" name="Rectangle 12">
                <a:extLst>
                  <a:ext uri="{FF2B5EF4-FFF2-40B4-BE49-F238E27FC236}">
                    <a16:creationId xmlns:a16="http://schemas.microsoft.com/office/drawing/2014/main" id="{C66A1F6E-2B2F-4DF8-8CBD-43D398A9379E}"/>
                  </a:ext>
                </a:extLst>
              </p:cNvPr>
              <p:cNvSpPr>
                <a:spLocks noChangeArrowheads="1"/>
              </p:cNvSpPr>
              <p:nvPr/>
            </p:nvSpPr>
            <p:spPr bwMode="auto">
              <a:xfrm>
                <a:off x="2478" y="2925"/>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grpSp>
        <p:sp>
          <p:nvSpPr>
            <p:cNvPr id="11295" name="Rectangle 13">
              <a:extLst>
                <a:ext uri="{FF2B5EF4-FFF2-40B4-BE49-F238E27FC236}">
                  <a16:creationId xmlns:a16="http://schemas.microsoft.com/office/drawing/2014/main" id="{A9DE3820-50EA-40B9-B7DA-46129E8115C0}"/>
                </a:ext>
              </a:extLst>
            </p:cNvPr>
            <p:cNvSpPr>
              <a:spLocks noChangeArrowheads="1"/>
            </p:cNvSpPr>
            <p:nvPr/>
          </p:nvSpPr>
          <p:spPr bwMode="auto">
            <a:xfrm>
              <a:off x="2478" y="3103"/>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grpSp>
      <p:sp>
        <p:nvSpPr>
          <p:cNvPr id="11271" name="Rectangle 14">
            <a:extLst>
              <a:ext uri="{FF2B5EF4-FFF2-40B4-BE49-F238E27FC236}">
                <a16:creationId xmlns:a16="http://schemas.microsoft.com/office/drawing/2014/main" id="{34580573-70F7-48FF-AA86-94D2BB7DB5F2}"/>
              </a:ext>
            </a:extLst>
          </p:cNvPr>
          <p:cNvSpPr>
            <a:spLocks noChangeArrowheads="1"/>
          </p:cNvSpPr>
          <p:nvPr/>
        </p:nvSpPr>
        <p:spPr bwMode="auto">
          <a:xfrm>
            <a:off x="3216363" y="1171189"/>
            <a:ext cx="12311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800" b="1" dirty="0">
                <a:solidFill>
                  <a:srgbClr val="000000"/>
                </a:solidFill>
                <a:latin typeface="Arial" panose="020B0604020202020204" pitchFamily="34" charset="0"/>
              </a:rPr>
              <a:t>Economics</a:t>
            </a:r>
          </a:p>
        </p:txBody>
      </p:sp>
      <p:sp>
        <p:nvSpPr>
          <p:cNvPr id="11272" name="Rectangle 16">
            <a:extLst>
              <a:ext uri="{FF2B5EF4-FFF2-40B4-BE49-F238E27FC236}">
                <a16:creationId xmlns:a16="http://schemas.microsoft.com/office/drawing/2014/main" id="{EAF927F9-0A68-415C-9459-A71FB480F275}"/>
              </a:ext>
            </a:extLst>
          </p:cNvPr>
          <p:cNvSpPr>
            <a:spLocks noChangeArrowheads="1"/>
          </p:cNvSpPr>
          <p:nvPr/>
        </p:nvSpPr>
        <p:spPr bwMode="auto">
          <a:xfrm>
            <a:off x="7180263" y="1095376"/>
            <a:ext cx="1269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800" b="1" dirty="0">
                <a:solidFill>
                  <a:srgbClr val="000000"/>
                </a:solidFill>
                <a:latin typeface="Arial" panose="020B0604020202020204" pitchFamily="34" charset="0"/>
              </a:rPr>
              <a:t>Accounting</a:t>
            </a:r>
          </a:p>
        </p:txBody>
      </p:sp>
      <p:grpSp>
        <p:nvGrpSpPr>
          <p:cNvPr id="107538" name="Group 18">
            <a:extLst>
              <a:ext uri="{FF2B5EF4-FFF2-40B4-BE49-F238E27FC236}">
                <a16:creationId xmlns:a16="http://schemas.microsoft.com/office/drawing/2014/main" id="{F1134060-FF0E-4FC5-ACCD-9E29FB253B5C}"/>
              </a:ext>
            </a:extLst>
          </p:cNvPr>
          <p:cNvGrpSpPr>
            <a:grpSpLocks/>
          </p:cNvGrpSpPr>
          <p:nvPr/>
        </p:nvGrpSpPr>
        <p:grpSpPr bwMode="auto">
          <a:xfrm>
            <a:off x="9172576" y="1847851"/>
            <a:ext cx="1266825" cy="4498975"/>
            <a:chOff x="4818" y="1164"/>
            <a:chExt cx="798" cy="2834"/>
          </a:xfrm>
        </p:grpSpPr>
        <p:sp>
          <p:nvSpPr>
            <p:cNvPr id="11291" name="Freeform 19">
              <a:extLst>
                <a:ext uri="{FF2B5EF4-FFF2-40B4-BE49-F238E27FC236}">
                  <a16:creationId xmlns:a16="http://schemas.microsoft.com/office/drawing/2014/main" id="{850916ED-C455-4EAD-8B81-B5E9C780892F}"/>
                </a:ext>
              </a:extLst>
            </p:cNvPr>
            <p:cNvSpPr>
              <a:spLocks/>
            </p:cNvSpPr>
            <p:nvPr/>
          </p:nvSpPr>
          <p:spPr bwMode="auto">
            <a:xfrm>
              <a:off x="4818" y="1164"/>
              <a:ext cx="106" cy="2834"/>
            </a:xfrm>
            <a:custGeom>
              <a:avLst/>
              <a:gdLst>
                <a:gd name="T0" fmla="*/ 0 w 8"/>
                <a:gd name="T1" fmla="*/ 0 h 213"/>
                <a:gd name="T2" fmla="*/ 702 w 8"/>
                <a:gd name="T3" fmla="*/ 891 h 213"/>
                <a:gd name="T4" fmla="*/ 702 w 8"/>
                <a:gd name="T5" fmla="*/ 18228 h 213"/>
                <a:gd name="T6" fmla="*/ 1405 w 8"/>
                <a:gd name="T7" fmla="*/ 18947 h 213"/>
                <a:gd name="T8" fmla="*/ 702 w 8"/>
                <a:gd name="T9" fmla="*/ 19652 h 213"/>
                <a:gd name="T10" fmla="*/ 702 w 8"/>
                <a:gd name="T11" fmla="*/ 36815 h 213"/>
                <a:gd name="T12" fmla="*/ 0 w 8"/>
                <a:gd name="T13" fmla="*/ 37707 h 2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213">
                  <a:moveTo>
                    <a:pt x="0" y="0"/>
                  </a:moveTo>
                  <a:cubicBezTo>
                    <a:pt x="2" y="0"/>
                    <a:pt x="4" y="3"/>
                    <a:pt x="4" y="5"/>
                  </a:cubicBezTo>
                  <a:cubicBezTo>
                    <a:pt x="4" y="103"/>
                    <a:pt x="4" y="103"/>
                    <a:pt x="4" y="103"/>
                  </a:cubicBezTo>
                  <a:cubicBezTo>
                    <a:pt x="4" y="105"/>
                    <a:pt x="6" y="107"/>
                    <a:pt x="8" y="107"/>
                  </a:cubicBezTo>
                  <a:cubicBezTo>
                    <a:pt x="6" y="107"/>
                    <a:pt x="4" y="109"/>
                    <a:pt x="4" y="111"/>
                  </a:cubicBezTo>
                  <a:cubicBezTo>
                    <a:pt x="4" y="208"/>
                    <a:pt x="4" y="208"/>
                    <a:pt x="4" y="208"/>
                  </a:cubicBezTo>
                  <a:cubicBezTo>
                    <a:pt x="4" y="210"/>
                    <a:pt x="2" y="213"/>
                    <a:pt x="0" y="213"/>
                  </a:cubicBez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92" name="Rectangle 20">
              <a:extLst>
                <a:ext uri="{FF2B5EF4-FFF2-40B4-BE49-F238E27FC236}">
                  <a16:creationId xmlns:a16="http://schemas.microsoft.com/office/drawing/2014/main" id="{6E513D60-B6F3-4502-9BA4-564BB3F81EA1}"/>
                </a:ext>
              </a:extLst>
            </p:cNvPr>
            <p:cNvSpPr>
              <a:spLocks noChangeArrowheads="1"/>
            </p:cNvSpPr>
            <p:nvPr/>
          </p:nvSpPr>
          <p:spPr bwMode="auto">
            <a:xfrm>
              <a:off x="5016" y="2490"/>
              <a:ext cx="6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800" b="1">
                  <a:solidFill>
                    <a:srgbClr val="000000"/>
                  </a:solidFill>
                  <a:latin typeface="Arial" panose="020B0604020202020204" pitchFamily="34" charset="0"/>
                </a:rPr>
                <a:t>Revenue</a:t>
              </a:r>
              <a:endParaRPr lang="en-US" altLang="en-US" sz="2400"/>
            </a:p>
          </p:txBody>
        </p:sp>
      </p:grpSp>
      <p:grpSp>
        <p:nvGrpSpPr>
          <p:cNvPr id="107541" name="Group 21">
            <a:extLst>
              <a:ext uri="{FF2B5EF4-FFF2-40B4-BE49-F238E27FC236}">
                <a16:creationId xmlns:a16="http://schemas.microsoft.com/office/drawing/2014/main" id="{768284F9-E036-43A7-8A3E-35D811205A33}"/>
              </a:ext>
            </a:extLst>
          </p:cNvPr>
          <p:cNvGrpSpPr>
            <a:grpSpLocks/>
          </p:cNvGrpSpPr>
          <p:nvPr/>
        </p:nvGrpSpPr>
        <p:grpSpPr bwMode="auto">
          <a:xfrm>
            <a:off x="3119439" y="1847851"/>
            <a:ext cx="1912937" cy="1350963"/>
            <a:chOff x="1005" y="1164"/>
            <a:chExt cx="1205" cy="851"/>
          </a:xfrm>
        </p:grpSpPr>
        <p:sp>
          <p:nvSpPr>
            <p:cNvPr id="11288" name="Rectangle 22">
              <a:extLst>
                <a:ext uri="{FF2B5EF4-FFF2-40B4-BE49-F238E27FC236}">
                  <a16:creationId xmlns:a16="http://schemas.microsoft.com/office/drawing/2014/main" id="{A44D61BF-96D5-4F09-88E5-036CA9E5D0C4}"/>
                </a:ext>
              </a:extLst>
            </p:cNvPr>
            <p:cNvSpPr>
              <a:spLocks noChangeArrowheads="1"/>
            </p:cNvSpPr>
            <p:nvPr/>
          </p:nvSpPr>
          <p:spPr bwMode="auto">
            <a:xfrm>
              <a:off x="1005" y="1164"/>
              <a:ext cx="1205" cy="851"/>
            </a:xfrm>
            <a:prstGeom prst="rect">
              <a:avLst/>
            </a:prstGeom>
            <a:solidFill>
              <a:srgbClr val="A9E2F1"/>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289" name="Rectangle 23">
              <a:extLst>
                <a:ext uri="{FF2B5EF4-FFF2-40B4-BE49-F238E27FC236}">
                  <a16:creationId xmlns:a16="http://schemas.microsoft.com/office/drawing/2014/main" id="{70D32DDA-8B20-407E-96D6-54393AACB1F8}"/>
                </a:ext>
              </a:extLst>
            </p:cNvPr>
            <p:cNvSpPr>
              <a:spLocks noChangeArrowheads="1"/>
            </p:cNvSpPr>
            <p:nvPr/>
          </p:nvSpPr>
          <p:spPr bwMode="auto">
            <a:xfrm>
              <a:off x="1343" y="1423"/>
              <a:ext cx="67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en-US" sz="1800" dirty="0">
                  <a:solidFill>
                    <a:srgbClr val="000000"/>
                  </a:solidFill>
                  <a:latin typeface="Arial" panose="020B0604020202020204" pitchFamily="34" charset="0"/>
                </a:rPr>
                <a:t>Economic </a:t>
              </a:r>
            </a:p>
            <a:p>
              <a:pPr algn="ctr">
                <a:spcBef>
                  <a:spcPct val="0"/>
                </a:spcBef>
                <a:buFontTx/>
                <a:buNone/>
              </a:pPr>
              <a:r>
                <a:rPr lang="en-US" altLang="en-US" sz="1800" dirty="0">
                  <a:solidFill>
                    <a:srgbClr val="000000"/>
                  </a:solidFill>
                  <a:latin typeface="Arial" panose="020B0604020202020204" pitchFamily="34" charset="0"/>
                </a:rPr>
                <a:t>profit</a:t>
              </a:r>
            </a:p>
          </p:txBody>
        </p:sp>
        <p:sp>
          <p:nvSpPr>
            <p:cNvPr id="11290" name="Rectangle 24">
              <a:extLst>
                <a:ext uri="{FF2B5EF4-FFF2-40B4-BE49-F238E27FC236}">
                  <a16:creationId xmlns:a16="http://schemas.microsoft.com/office/drawing/2014/main" id="{CEED805C-FF77-480C-BA2B-1ABB1E11C077}"/>
                </a:ext>
              </a:extLst>
            </p:cNvPr>
            <p:cNvSpPr>
              <a:spLocks noChangeArrowheads="1"/>
            </p:cNvSpPr>
            <p:nvPr/>
          </p:nvSpPr>
          <p:spPr bwMode="auto">
            <a:xfrm>
              <a:off x="1474" y="1601"/>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grpSp>
      <p:sp>
        <p:nvSpPr>
          <p:cNvPr id="11275" name="Rectangle 26">
            <a:extLst>
              <a:ext uri="{FF2B5EF4-FFF2-40B4-BE49-F238E27FC236}">
                <a16:creationId xmlns:a16="http://schemas.microsoft.com/office/drawing/2014/main" id="{FEA6FA3C-06C1-46EE-B066-282E336E476E}"/>
              </a:ext>
            </a:extLst>
          </p:cNvPr>
          <p:cNvSpPr>
            <a:spLocks noChangeArrowheads="1"/>
          </p:cNvSpPr>
          <p:nvPr/>
        </p:nvSpPr>
        <p:spPr bwMode="auto">
          <a:xfrm>
            <a:off x="3124200" y="3200401"/>
            <a:ext cx="1912938" cy="1311275"/>
          </a:xfrm>
          <a:prstGeom prst="rect">
            <a:avLst/>
          </a:prstGeom>
          <a:solidFill>
            <a:srgbClr val="E9A5B5"/>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276" name="Rectangle 27">
            <a:extLst>
              <a:ext uri="{FF2B5EF4-FFF2-40B4-BE49-F238E27FC236}">
                <a16:creationId xmlns:a16="http://schemas.microsoft.com/office/drawing/2014/main" id="{D6344495-3BF5-4F31-8C4F-FD9982915365}"/>
              </a:ext>
            </a:extLst>
          </p:cNvPr>
          <p:cNvSpPr>
            <a:spLocks noChangeArrowheads="1"/>
          </p:cNvSpPr>
          <p:nvPr/>
        </p:nvSpPr>
        <p:spPr bwMode="auto">
          <a:xfrm>
            <a:off x="3351783" y="3581401"/>
            <a:ext cx="1359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en-US" sz="1800" dirty="0">
                <a:solidFill>
                  <a:srgbClr val="000000"/>
                </a:solidFill>
                <a:latin typeface="Arial" panose="020B0604020202020204" pitchFamily="34" charset="0"/>
              </a:rPr>
              <a:t>Indirect costs</a:t>
            </a:r>
          </a:p>
        </p:txBody>
      </p:sp>
      <p:sp>
        <p:nvSpPr>
          <p:cNvPr id="11277" name="Rectangle 28">
            <a:extLst>
              <a:ext uri="{FF2B5EF4-FFF2-40B4-BE49-F238E27FC236}">
                <a16:creationId xmlns:a16="http://schemas.microsoft.com/office/drawing/2014/main" id="{A8BDD7D7-4E9F-4520-A259-E9E79F71B0BC}"/>
              </a:ext>
            </a:extLst>
          </p:cNvPr>
          <p:cNvSpPr>
            <a:spLocks noChangeArrowheads="1"/>
          </p:cNvSpPr>
          <p:nvPr/>
        </p:nvSpPr>
        <p:spPr bwMode="auto">
          <a:xfrm>
            <a:off x="3860801" y="3849688"/>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sp>
        <p:nvSpPr>
          <p:cNvPr id="11278" name="Rectangle 30">
            <a:extLst>
              <a:ext uri="{FF2B5EF4-FFF2-40B4-BE49-F238E27FC236}">
                <a16:creationId xmlns:a16="http://schemas.microsoft.com/office/drawing/2014/main" id="{A60F6903-A2FC-496B-9FF0-4C97E35B9B28}"/>
              </a:ext>
            </a:extLst>
          </p:cNvPr>
          <p:cNvSpPr>
            <a:spLocks noChangeArrowheads="1"/>
          </p:cNvSpPr>
          <p:nvPr/>
        </p:nvSpPr>
        <p:spPr bwMode="auto">
          <a:xfrm>
            <a:off x="3119439" y="4510089"/>
            <a:ext cx="1912937" cy="1836737"/>
          </a:xfrm>
          <a:prstGeom prst="rect">
            <a:avLst/>
          </a:prstGeom>
          <a:solidFill>
            <a:srgbClr val="C74149"/>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279" name="Rectangle 31">
            <a:extLst>
              <a:ext uri="{FF2B5EF4-FFF2-40B4-BE49-F238E27FC236}">
                <a16:creationId xmlns:a16="http://schemas.microsoft.com/office/drawing/2014/main" id="{AB088C88-7958-4F3D-9F5B-0864704A5432}"/>
              </a:ext>
            </a:extLst>
          </p:cNvPr>
          <p:cNvSpPr>
            <a:spLocks noChangeArrowheads="1"/>
          </p:cNvSpPr>
          <p:nvPr/>
        </p:nvSpPr>
        <p:spPr bwMode="auto">
          <a:xfrm>
            <a:off x="3436664" y="5105401"/>
            <a:ext cx="12054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ctr">
              <a:spcBef>
                <a:spcPct val="0"/>
              </a:spcBef>
              <a:buFontTx/>
              <a:buNone/>
            </a:pPr>
            <a:r>
              <a:rPr lang="en-US" altLang="en-US" sz="1800" dirty="0">
                <a:solidFill>
                  <a:srgbClr val="000000"/>
                </a:solidFill>
                <a:latin typeface="Arial" panose="020B0604020202020204" pitchFamily="34" charset="0"/>
              </a:rPr>
              <a:t>Direct costs</a:t>
            </a:r>
          </a:p>
        </p:txBody>
      </p:sp>
      <p:sp>
        <p:nvSpPr>
          <p:cNvPr id="11280" name="Rectangle 32">
            <a:extLst>
              <a:ext uri="{FF2B5EF4-FFF2-40B4-BE49-F238E27FC236}">
                <a16:creationId xmlns:a16="http://schemas.microsoft.com/office/drawing/2014/main" id="{CF550E8D-95A9-46D8-AC46-77CD9CA4473C}"/>
              </a:ext>
            </a:extLst>
          </p:cNvPr>
          <p:cNvSpPr>
            <a:spLocks noChangeArrowheads="1"/>
          </p:cNvSpPr>
          <p:nvPr/>
        </p:nvSpPr>
        <p:spPr bwMode="auto">
          <a:xfrm>
            <a:off x="3856039" y="5419725"/>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sp>
        <p:nvSpPr>
          <p:cNvPr id="11281" name="Rectangle 34">
            <a:extLst>
              <a:ext uri="{FF2B5EF4-FFF2-40B4-BE49-F238E27FC236}">
                <a16:creationId xmlns:a16="http://schemas.microsoft.com/office/drawing/2014/main" id="{2FD2AEB6-4828-4C17-8804-0F5777530B87}"/>
              </a:ext>
            </a:extLst>
          </p:cNvPr>
          <p:cNvSpPr>
            <a:spLocks noChangeArrowheads="1"/>
          </p:cNvSpPr>
          <p:nvPr/>
        </p:nvSpPr>
        <p:spPr bwMode="auto">
          <a:xfrm>
            <a:off x="7162800" y="4495800"/>
            <a:ext cx="1892300" cy="1836738"/>
          </a:xfrm>
          <a:prstGeom prst="rect">
            <a:avLst/>
          </a:prstGeom>
          <a:solidFill>
            <a:srgbClr val="C74149"/>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282" name="Rectangle 35">
            <a:extLst>
              <a:ext uri="{FF2B5EF4-FFF2-40B4-BE49-F238E27FC236}">
                <a16:creationId xmlns:a16="http://schemas.microsoft.com/office/drawing/2014/main" id="{6F1B1E02-9E40-4F5C-9145-A08243A9B07E}"/>
              </a:ext>
            </a:extLst>
          </p:cNvPr>
          <p:cNvSpPr>
            <a:spLocks noChangeArrowheads="1"/>
          </p:cNvSpPr>
          <p:nvPr/>
        </p:nvSpPr>
        <p:spPr bwMode="auto">
          <a:xfrm>
            <a:off x="7467600" y="5029200"/>
            <a:ext cx="15116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2400" dirty="0"/>
              <a:t>Accounting </a:t>
            </a:r>
          </a:p>
          <a:p>
            <a:pPr>
              <a:spcBef>
                <a:spcPct val="0"/>
              </a:spcBef>
              <a:buFontTx/>
              <a:buNone/>
            </a:pPr>
            <a:r>
              <a:rPr lang="en-US" altLang="en-US" sz="2400" dirty="0"/>
              <a:t>expenses</a:t>
            </a:r>
          </a:p>
        </p:txBody>
      </p:sp>
      <p:sp>
        <p:nvSpPr>
          <p:cNvPr id="11283" name="Rectangle 36">
            <a:extLst>
              <a:ext uri="{FF2B5EF4-FFF2-40B4-BE49-F238E27FC236}">
                <a16:creationId xmlns:a16="http://schemas.microsoft.com/office/drawing/2014/main" id="{4793771F-755A-4863-B9D9-B2F339AA3A71}"/>
              </a:ext>
            </a:extLst>
          </p:cNvPr>
          <p:cNvSpPr>
            <a:spLocks noChangeArrowheads="1"/>
          </p:cNvSpPr>
          <p:nvPr/>
        </p:nvSpPr>
        <p:spPr bwMode="auto">
          <a:xfrm>
            <a:off x="7870826" y="5411788"/>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grpSp>
        <p:nvGrpSpPr>
          <p:cNvPr id="107557" name="Group 37">
            <a:extLst>
              <a:ext uri="{FF2B5EF4-FFF2-40B4-BE49-F238E27FC236}">
                <a16:creationId xmlns:a16="http://schemas.microsoft.com/office/drawing/2014/main" id="{57490549-C014-4362-A5BF-F43DDBB4C99B}"/>
              </a:ext>
            </a:extLst>
          </p:cNvPr>
          <p:cNvGrpSpPr>
            <a:grpSpLocks/>
          </p:cNvGrpSpPr>
          <p:nvPr/>
        </p:nvGrpSpPr>
        <p:grpSpPr bwMode="auto">
          <a:xfrm>
            <a:off x="7175500" y="1855788"/>
            <a:ext cx="1892300" cy="2641600"/>
            <a:chOff x="3560" y="1169"/>
            <a:chExt cx="1192" cy="1664"/>
          </a:xfrm>
        </p:grpSpPr>
        <p:sp>
          <p:nvSpPr>
            <p:cNvPr id="11285" name="Rectangle 38">
              <a:extLst>
                <a:ext uri="{FF2B5EF4-FFF2-40B4-BE49-F238E27FC236}">
                  <a16:creationId xmlns:a16="http://schemas.microsoft.com/office/drawing/2014/main" id="{12D70343-8662-469B-83CF-1D06E6DF0F68}"/>
                </a:ext>
              </a:extLst>
            </p:cNvPr>
            <p:cNvSpPr>
              <a:spLocks noChangeArrowheads="1"/>
            </p:cNvSpPr>
            <p:nvPr/>
          </p:nvSpPr>
          <p:spPr bwMode="auto">
            <a:xfrm>
              <a:off x="3560" y="1169"/>
              <a:ext cx="1192" cy="1664"/>
            </a:xfrm>
            <a:prstGeom prst="rect">
              <a:avLst/>
            </a:prstGeom>
            <a:solidFill>
              <a:srgbClr val="A9E2F1"/>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286" name="Rectangle 39">
              <a:extLst>
                <a:ext uri="{FF2B5EF4-FFF2-40B4-BE49-F238E27FC236}">
                  <a16:creationId xmlns:a16="http://schemas.microsoft.com/office/drawing/2014/main" id="{01858BD3-9249-4FAB-B0F2-E034BDE4A14E}"/>
                </a:ext>
              </a:extLst>
            </p:cNvPr>
            <p:cNvSpPr>
              <a:spLocks noChangeArrowheads="1"/>
            </p:cNvSpPr>
            <p:nvPr/>
          </p:nvSpPr>
          <p:spPr bwMode="auto">
            <a:xfrm>
              <a:off x="3835" y="1815"/>
              <a:ext cx="75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800" dirty="0">
                  <a:solidFill>
                    <a:srgbClr val="000000"/>
                  </a:solidFill>
                  <a:latin typeface="Arial" panose="020B0604020202020204" pitchFamily="34" charset="0"/>
                </a:rPr>
                <a:t>Accounting </a:t>
              </a:r>
            </a:p>
            <a:p>
              <a:pPr>
                <a:spcBef>
                  <a:spcPct val="0"/>
                </a:spcBef>
                <a:buFontTx/>
                <a:buNone/>
              </a:pPr>
              <a:r>
                <a:rPr lang="en-US" altLang="en-US" sz="1800" dirty="0">
                  <a:solidFill>
                    <a:srgbClr val="000000"/>
                  </a:solidFill>
                  <a:latin typeface="Arial" panose="020B0604020202020204" pitchFamily="34" charset="0"/>
                </a:rPr>
                <a:t>profit</a:t>
              </a:r>
            </a:p>
          </p:txBody>
        </p:sp>
        <p:sp>
          <p:nvSpPr>
            <p:cNvPr id="11287" name="Rectangle 40">
              <a:extLst>
                <a:ext uri="{FF2B5EF4-FFF2-40B4-BE49-F238E27FC236}">
                  <a16:creationId xmlns:a16="http://schemas.microsoft.com/office/drawing/2014/main" id="{9261B952-7E20-47E1-9CF2-A51ADF2683DC}"/>
                </a:ext>
              </a:extLst>
            </p:cNvPr>
            <p:cNvSpPr>
              <a:spLocks noChangeArrowheads="1"/>
            </p:cNvSpPr>
            <p:nvPr/>
          </p:nvSpPr>
          <p:spPr bwMode="auto">
            <a:xfrm>
              <a:off x="4026" y="1993"/>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l-GR" altLang="en-US" sz="2400"/>
            </a:p>
          </p:txBody>
        </p:sp>
      </p:grpSp>
    </p:spTree>
    <p:extLst>
      <p:ext uri="{BB962C8B-B14F-4D97-AF65-F5344CB8AC3E}">
        <p14:creationId xmlns:p14="http://schemas.microsoft.com/office/powerpoint/2010/main" val="2292553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7557"/>
                                        </p:tgtEl>
                                        <p:attrNameLst>
                                          <p:attrName>style.visibility</p:attrName>
                                        </p:attrNameLst>
                                      </p:cBhvr>
                                      <p:to>
                                        <p:strVal val="visible"/>
                                      </p:to>
                                    </p:set>
                                    <p:animEffect transition="in" filter="dissolve">
                                      <p:cBhvr>
                                        <p:cTn id="7" dur="500"/>
                                        <p:tgtEl>
                                          <p:spTgt spid="107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7538"/>
                                        </p:tgtEl>
                                        <p:attrNameLst>
                                          <p:attrName>style.visibility</p:attrName>
                                        </p:attrNameLst>
                                      </p:cBhvr>
                                      <p:to>
                                        <p:strVal val="visible"/>
                                      </p:to>
                                    </p:set>
                                    <p:animEffect transition="in" filter="wipe(left)">
                                      <p:cBhvr>
                                        <p:cTn id="12" dur="500"/>
                                        <p:tgtEl>
                                          <p:spTgt spid="1075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07541"/>
                                        </p:tgtEl>
                                        <p:attrNameLst>
                                          <p:attrName>style.visibility</p:attrName>
                                        </p:attrNameLst>
                                      </p:cBhvr>
                                      <p:to>
                                        <p:strVal val="visible"/>
                                      </p:to>
                                    </p:set>
                                    <p:animEffect transition="in" filter="dissolve">
                                      <p:cBhvr>
                                        <p:cTn id="17" dur="500"/>
                                        <p:tgtEl>
                                          <p:spTgt spid="1075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107525"/>
                                        </p:tgtEl>
                                        <p:attrNameLst>
                                          <p:attrName>style.visibility</p:attrName>
                                        </p:attrNameLst>
                                      </p:cBhvr>
                                      <p:to>
                                        <p:strVal val="visible"/>
                                      </p:to>
                                    </p:set>
                                    <p:animEffect transition="in" filter="wipe(right)">
                                      <p:cBhvr>
                                        <p:cTn id="22" dur="500"/>
                                        <p:tgtEl>
                                          <p:spTgt spid="1075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7528"/>
                                        </p:tgtEl>
                                        <p:attrNameLst>
                                          <p:attrName>style.visibility</p:attrName>
                                        </p:attrNameLst>
                                      </p:cBhvr>
                                      <p:to>
                                        <p:strVal val="visible"/>
                                      </p:to>
                                    </p:set>
                                    <p:animEffect transition="in" filter="wipe(left)">
                                      <p:cBhvr>
                                        <p:cTn id="27" dur="500"/>
                                        <p:tgtEl>
                                          <p:spTgt spid="107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DFAA-D74D-8CAA-1128-C2D75AC31EF4}"/>
              </a:ext>
            </a:extLst>
          </p:cNvPr>
          <p:cNvSpPr>
            <a:spLocks noGrp="1"/>
          </p:cNvSpPr>
          <p:nvPr>
            <p:ph type="title"/>
          </p:nvPr>
        </p:nvSpPr>
        <p:spPr/>
        <p:txBody>
          <a:bodyPr/>
          <a:lstStyle/>
          <a:p>
            <a:r>
              <a:rPr lang="en-US" dirty="0"/>
              <a:t>Opportunity cost</a:t>
            </a:r>
          </a:p>
        </p:txBody>
      </p:sp>
      <p:sp>
        <p:nvSpPr>
          <p:cNvPr id="4" name="TextBox 3">
            <a:extLst>
              <a:ext uri="{FF2B5EF4-FFF2-40B4-BE49-F238E27FC236}">
                <a16:creationId xmlns:a16="http://schemas.microsoft.com/office/drawing/2014/main" id="{341FE7BB-877D-A6E0-10A6-46963BE14039}"/>
              </a:ext>
            </a:extLst>
          </p:cNvPr>
          <p:cNvSpPr txBox="1"/>
          <p:nvPr/>
        </p:nvSpPr>
        <p:spPr>
          <a:xfrm>
            <a:off x="818219" y="1930400"/>
            <a:ext cx="8314898" cy="1938992"/>
          </a:xfrm>
          <a:prstGeom prst="rect">
            <a:avLst/>
          </a:prstGeom>
          <a:noFill/>
        </p:spPr>
        <p:txBody>
          <a:bodyPr wrap="square">
            <a:spAutoFit/>
          </a:bodyPr>
          <a:lstStyle/>
          <a:p>
            <a:pPr algn="just"/>
            <a:r>
              <a:rPr lang="en-US" sz="2000" b="0" i="0" dirty="0">
                <a:solidFill>
                  <a:srgbClr val="111111"/>
                </a:solidFill>
                <a:effectLst/>
                <a:latin typeface="SourceSansPro"/>
              </a:rPr>
              <a:t>Opportunity costs represent the potential benefits that an individual, investor, or business misses out on when choosing one alternative over another. Because opportunity costs are unseen by definition, they can be easily overlooked. Understanding the potential missed opportunities when a business or individual chooses one investment over another allows for better decision making.</a:t>
            </a:r>
            <a:endParaRPr lang="en-US" sz="2000" dirty="0"/>
          </a:p>
        </p:txBody>
      </p:sp>
    </p:spTree>
    <p:extLst>
      <p:ext uri="{BB962C8B-B14F-4D97-AF65-F5344CB8AC3E}">
        <p14:creationId xmlns:p14="http://schemas.microsoft.com/office/powerpoint/2010/main" val="1834425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B99-E51D-7F44-CC2C-9239D4383800}"/>
              </a:ext>
            </a:extLst>
          </p:cNvPr>
          <p:cNvSpPr>
            <a:spLocks noGrp="1"/>
          </p:cNvSpPr>
          <p:nvPr>
            <p:ph type="title"/>
          </p:nvPr>
        </p:nvSpPr>
        <p:spPr>
          <a:xfrm>
            <a:off x="5536734" y="609600"/>
            <a:ext cx="3737268" cy="1320800"/>
          </a:xfrm>
        </p:spPr>
        <p:txBody>
          <a:bodyPr>
            <a:normAutofit/>
          </a:bodyPr>
          <a:lstStyle/>
          <a:p>
            <a:r>
              <a:rPr lang="en-US" dirty="0"/>
              <a:t>Group Activity 15 min</a:t>
            </a:r>
          </a:p>
        </p:txBody>
      </p:sp>
      <p:sp>
        <p:nvSpPr>
          <p:cNvPr id="3" name="Content Placeholder 2">
            <a:extLst>
              <a:ext uri="{FF2B5EF4-FFF2-40B4-BE49-F238E27FC236}">
                <a16:creationId xmlns:a16="http://schemas.microsoft.com/office/drawing/2014/main" id="{15117311-FF74-8B98-0072-34446C5041AD}"/>
              </a:ext>
            </a:extLst>
          </p:cNvPr>
          <p:cNvSpPr>
            <a:spLocks noGrp="1"/>
          </p:cNvSpPr>
          <p:nvPr>
            <p:ph idx="1"/>
          </p:nvPr>
        </p:nvSpPr>
        <p:spPr>
          <a:xfrm>
            <a:off x="5209563" y="2160589"/>
            <a:ext cx="4064439" cy="3880773"/>
          </a:xfrm>
        </p:spPr>
        <p:txBody>
          <a:bodyPr>
            <a:normAutofit/>
          </a:bodyPr>
          <a:lstStyle/>
          <a:p>
            <a:r>
              <a:rPr lang="en-US"/>
              <a:t>Give 5 real life examples of opportunity costs</a:t>
            </a:r>
          </a:p>
        </p:txBody>
      </p:sp>
      <p:pic>
        <p:nvPicPr>
          <p:cNvPr id="4" name="Picture 3">
            <a:extLst>
              <a:ext uri="{FF2B5EF4-FFF2-40B4-BE49-F238E27FC236}">
                <a16:creationId xmlns:a16="http://schemas.microsoft.com/office/drawing/2014/main" id="{357B6DF6-1250-4EBA-3FBB-B4DEF9C52798}"/>
              </a:ext>
            </a:extLst>
          </p:cNvPr>
          <p:cNvPicPr>
            <a:picLocks noChangeAspect="1"/>
          </p:cNvPicPr>
          <p:nvPr/>
        </p:nvPicPr>
        <p:blipFill rotWithShape="1">
          <a:blip r:embed="rId2"/>
          <a:srcRect l="11286" r="1004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1" name="Isosceles Triangle 2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6759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E0F7-B763-7880-BF5A-03FFBD0ADE3A}"/>
              </a:ext>
            </a:extLst>
          </p:cNvPr>
          <p:cNvSpPr>
            <a:spLocks noGrp="1"/>
          </p:cNvSpPr>
          <p:nvPr>
            <p:ph type="title"/>
          </p:nvPr>
        </p:nvSpPr>
        <p:spPr>
          <a:xfrm>
            <a:off x="2849562" y="609600"/>
            <a:ext cx="6424440" cy="1320800"/>
          </a:xfrm>
        </p:spPr>
        <p:txBody>
          <a:bodyPr>
            <a:normAutofit/>
          </a:bodyPr>
          <a:lstStyle/>
          <a:p>
            <a:r>
              <a:rPr lang="en-US" dirty="0"/>
              <a:t>Economics Background</a:t>
            </a:r>
          </a:p>
        </p:txBody>
      </p:sp>
      <p:pic>
        <p:nvPicPr>
          <p:cNvPr id="5" name="Picture 4" descr="Different science and technology icons on a green background">
            <a:extLst>
              <a:ext uri="{FF2B5EF4-FFF2-40B4-BE49-F238E27FC236}">
                <a16:creationId xmlns:a16="http://schemas.microsoft.com/office/drawing/2014/main" id="{5D30D92A-4F02-644D-3A41-FC70EDB7697C}"/>
              </a:ext>
            </a:extLst>
          </p:cNvPr>
          <p:cNvPicPr>
            <a:picLocks noChangeAspect="1"/>
          </p:cNvPicPr>
          <p:nvPr/>
        </p:nvPicPr>
        <p:blipFill rotWithShape="1">
          <a:blip r:embed="rId2"/>
          <a:srcRect l="44129" r="26013" b="-2"/>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9493DF7-8B47-F61F-1E49-072888A09F77}"/>
              </a:ext>
            </a:extLst>
          </p:cNvPr>
          <p:cNvSpPr>
            <a:spLocks noGrp="1"/>
          </p:cNvSpPr>
          <p:nvPr>
            <p:ph idx="1"/>
          </p:nvPr>
        </p:nvSpPr>
        <p:spPr>
          <a:xfrm>
            <a:off x="2849562" y="2160589"/>
            <a:ext cx="6424440" cy="3880773"/>
          </a:xfrm>
        </p:spPr>
        <p:txBody>
          <a:bodyPr>
            <a:normAutofit/>
          </a:bodyPr>
          <a:lstStyle/>
          <a:p>
            <a:pPr marL="0" marR="0" algn="just">
              <a:spcBef>
                <a:spcPts val="0"/>
              </a:spcBef>
              <a:spcAft>
                <a:spcPts val="800"/>
              </a:spcAft>
            </a:pPr>
            <a:r>
              <a:rPr lang="en-US" b="1" kern="0" dirty="0">
                <a:effectLst/>
                <a:latin typeface="Arial" panose="020B0604020202020204" pitchFamily="34" charset="0"/>
                <a:ea typeface="Aptos" panose="020B0004020202020204" pitchFamily="34" charset="0"/>
                <a:cs typeface="Times New Roman" panose="02020603050405020304" pitchFamily="18" charset="0"/>
              </a:rPr>
              <a:t>Economics</a:t>
            </a:r>
            <a:r>
              <a:rPr lang="en-US" kern="0" dirty="0">
                <a:effectLst/>
                <a:latin typeface="Arial" panose="020B0604020202020204" pitchFamily="34" charset="0"/>
                <a:ea typeface="Aptos" panose="020B0004020202020204" pitchFamily="34" charset="0"/>
                <a:cs typeface="Times New Roman" panose="02020603050405020304" pitchFamily="18" charset="0"/>
              </a:rPr>
              <a:t> is often referred to as the "science of scarcity" as it explores how societies allocate limited resources to fulfill unlimited (not really unlimited but a lot) </a:t>
            </a:r>
            <a:r>
              <a:rPr lang="en-US" kern="0" dirty="0">
                <a:latin typeface="Arial" panose="020B0604020202020204" pitchFamily="34" charset="0"/>
                <a:ea typeface="Aptos" panose="020B0004020202020204" pitchFamily="34" charset="0"/>
                <a:cs typeface="Times New Roman" panose="02020603050405020304" pitchFamily="18" charset="0"/>
              </a:rPr>
              <a:t>wishes</a:t>
            </a:r>
            <a:r>
              <a:rPr lang="en-US" kern="0" dirty="0">
                <a:effectLst/>
                <a:latin typeface="Arial" panose="020B0604020202020204" pitchFamily="34" charset="0"/>
                <a:ea typeface="Aptos" panose="020B0004020202020204" pitchFamily="34" charset="0"/>
                <a:cs typeface="Times New Roman" panose="02020603050405020304" pitchFamily="18" charset="0"/>
              </a:rPr>
              <a:t> and needs. It encompasses the study of production, distribution, and consumption of goods and services, as well as the behavior of individuals, businesses, and governments in making economic decisions. </a:t>
            </a:r>
            <a:endParaRPr lang="en-US" dirty="0"/>
          </a:p>
        </p:txBody>
      </p:sp>
    </p:spTree>
    <p:extLst>
      <p:ext uri="{BB962C8B-B14F-4D97-AF65-F5344CB8AC3E}">
        <p14:creationId xmlns:p14="http://schemas.microsoft.com/office/powerpoint/2010/main" val="1868092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5D7BDD6-1213-4E38-B8A8-87870BAC3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0"/>
            <a:ext cx="9144000" cy="6846888"/>
          </a:xfrm>
          <a:prstGeom prst="rect">
            <a:avLst/>
          </a:prstGeom>
          <a:solidFill>
            <a:schemeClr val="accent1">
              <a:lumMod val="60000"/>
              <a:lumOff val="40000"/>
            </a:schemeClr>
          </a:solidFill>
          <a:ln>
            <a:noFill/>
          </a:ln>
        </p:spPr>
      </p:pic>
      <p:sp>
        <p:nvSpPr>
          <p:cNvPr id="16387" name="Rectangle 3">
            <a:extLst>
              <a:ext uri="{FF2B5EF4-FFF2-40B4-BE49-F238E27FC236}">
                <a16:creationId xmlns:a16="http://schemas.microsoft.com/office/drawing/2014/main" id="{508C3675-6652-41B6-9C5F-8CF4D7BD30C4}"/>
              </a:ext>
            </a:extLst>
          </p:cNvPr>
          <p:cNvSpPr>
            <a:spLocks noGrp="1" noChangeArrowheads="1"/>
          </p:cNvSpPr>
          <p:nvPr>
            <p:ph type="title"/>
          </p:nvPr>
        </p:nvSpPr>
        <p:spPr>
          <a:xfrm>
            <a:off x="1981200" y="0"/>
            <a:ext cx="8382000" cy="914400"/>
          </a:xfrm>
        </p:spPr>
        <p:txBody>
          <a:bodyPr/>
          <a:lstStyle/>
          <a:p>
            <a:pPr algn="ctr"/>
            <a:r>
              <a:rPr lang="en-US" altLang="en-US" sz="2800" dirty="0"/>
              <a:t>Costs </a:t>
            </a:r>
          </a:p>
        </p:txBody>
      </p:sp>
      <p:graphicFrame>
        <p:nvGraphicFramePr>
          <p:cNvPr id="110852" name="Group 260">
            <a:extLst>
              <a:ext uri="{FF2B5EF4-FFF2-40B4-BE49-F238E27FC236}">
                <a16:creationId xmlns:a16="http://schemas.microsoft.com/office/drawing/2014/main" id="{7C93A3E1-5962-4973-887E-D70A35465A05}"/>
              </a:ext>
            </a:extLst>
          </p:cNvPr>
          <p:cNvGraphicFramePr>
            <a:graphicFrameLocks noGrp="1"/>
          </p:cNvGraphicFramePr>
          <p:nvPr>
            <p:ph type="tbl" idx="1"/>
          </p:nvPr>
        </p:nvGraphicFramePr>
        <p:xfrm>
          <a:off x="1798638" y="1336431"/>
          <a:ext cx="8527677" cy="5488631"/>
        </p:xfrm>
        <a:graphic>
          <a:graphicData uri="http://schemas.openxmlformats.org/drawingml/2006/table">
            <a:tbl>
              <a:tblPr/>
              <a:tblGrid>
                <a:gridCol w="465014">
                  <a:extLst>
                    <a:ext uri="{9D8B030D-6E8A-4147-A177-3AD203B41FA5}">
                      <a16:colId xmlns:a16="http://schemas.microsoft.com/office/drawing/2014/main" val="20000"/>
                    </a:ext>
                  </a:extLst>
                </a:gridCol>
                <a:gridCol w="881080">
                  <a:extLst>
                    <a:ext uri="{9D8B030D-6E8A-4147-A177-3AD203B41FA5}">
                      <a16:colId xmlns:a16="http://schemas.microsoft.com/office/drawing/2014/main" val="20001"/>
                    </a:ext>
                  </a:extLst>
                </a:gridCol>
                <a:gridCol w="888729">
                  <a:extLst>
                    <a:ext uri="{9D8B030D-6E8A-4147-A177-3AD203B41FA5}">
                      <a16:colId xmlns:a16="http://schemas.microsoft.com/office/drawing/2014/main" val="20002"/>
                    </a:ext>
                  </a:extLst>
                </a:gridCol>
                <a:gridCol w="863998">
                  <a:extLst>
                    <a:ext uri="{9D8B030D-6E8A-4147-A177-3AD203B41FA5}">
                      <a16:colId xmlns:a16="http://schemas.microsoft.com/office/drawing/2014/main" val="20003"/>
                    </a:ext>
                  </a:extLst>
                </a:gridCol>
                <a:gridCol w="974789">
                  <a:extLst>
                    <a:ext uri="{9D8B030D-6E8A-4147-A177-3AD203B41FA5}">
                      <a16:colId xmlns:a16="http://schemas.microsoft.com/office/drawing/2014/main" val="20004"/>
                    </a:ext>
                  </a:extLst>
                </a:gridCol>
                <a:gridCol w="974789">
                  <a:extLst>
                    <a:ext uri="{9D8B030D-6E8A-4147-A177-3AD203B41FA5}">
                      <a16:colId xmlns:a16="http://schemas.microsoft.com/office/drawing/2014/main" val="20005"/>
                    </a:ext>
                  </a:extLst>
                </a:gridCol>
                <a:gridCol w="925576">
                  <a:extLst>
                    <a:ext uri="{9D8B030D-6E8A-4147-A177-3AD203B41FA5}">
                      <a16:colId xmlns:a16="http://schemas.microsoft.com/office/drawing/2014/main" val="20006"/>
                    </a:ext>
                  </a:extLst>
                </a:gridCol>
                <a:gridCol w="2553702">
                  <a:extLst>
                    <a:ext uri="{9D8B030D-6E8A-4147-A177-3AD203B41FA5}">
                      <a16:colId xmlns:a16="http://schemas.microsoft.com/office/drawing/2014/main" val="20007"/>
                    </a:ext>
                  </a:extLst>
                </a:gridCol>
              </a:tblGrid>
              <a:tr h="129586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Q</a:t>
                      </a:r>
                    </a:p>
                  </a:txBody>
                  <a:tcPr horzOverflow="overflow">
                    <a:lnL cap="flat">
                      <a:noFill/>
                    </a:lnL>
                    <a:lnR>
                      <a:noFill/>
                    </a:lnR>
                    <a:lnT cap="flat">
                      <a:noFill/>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Total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Cost</a:t>
                      </a:r>
                      <a:endParaRPr kumimoji="0" lang="el-GR"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endParaRPr>
                    </a:p>
                  </a:txBody>
                  <a:tcPr horzOverflow="overflow">
                    <a:lnL>
                      <a:noFill/>
                    </a:lnL>
                    <a:lnR>
                      <a:noFill/>
                    </a:lnR>
                    <a:lnT cap="flat">
                      <a:noFill/>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Fixed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cost</a:t>
                      </a:r>
                      <a:endParaRPr kumimoji="0" lang="el-GR"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endParaRPr>
                    </a:p>
                  </a:txBody>
                  <a:tcPr horzOverflow="overflow">
                    <a:lnL>
                      <a:noFill/>
                    </a:lnL>
                    <a:lnR>
                      <a:noFill/>
                    </a:lnR>
                    <a:lnT cap="flat">
                      <a:noFill/>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Variable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cost</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a:noFill/>
                    </a:lnR>
                    <a:lnT cap="flat">
                      <a:noFill/>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Average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cost</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a:noFill/>
                    </a:lnR>
                    <a:lnT cap="flat">
                      <a:noFill/>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Average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variable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cost</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a:noFill/>
                    </a:lnR>
                    <a:lnT cap="flat">
                      <a:noFill/>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Average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total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cost</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a:noFill/>
                    </a:lnR>
                    <a:lnT cap="flat">
                      <a:noFill/>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Marginal cost</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cap="flat">
                      <a:noFill/>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val="10000"/>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w="12700" cap="flat" cmpd="sng" algn="ctr">
                      <a:solidFill>
                        <a:srgbClr val="000000"/>
                      </a:solidFill>
                      <a:prstDash val="solid"/>
                      <a:round/>
                      <a:headEnd type="none" w="sm" len="sm"/>
                      <a:tailEnd type="none" w="sm" len="sm"/>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0,30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w="12700" cap="flat" cmpd="sng" algn="ctr">
                      <a:solidFill>
                        <a:srgbClr val="000000"/>
                      </a:solidFill>
                      <a:prstDash val="solid"/>
                      <a:round/>
                      <a:headEnd type="none" w="sm" len="sm"/>
                      <a:tailEnd type="none" w="sm" len="sm"/>
                    </a:lnT>
                    <a:lnB>
                      <a:noFill/>
                    </a:lnB>
                    <a:lnTlToBr>
                      <a:noFill/>
                    </a:lnTlToBr>
                    <a:lnBlToTr>
                      <a:noFill/>
                    </a:lnBlToTr>
                    <a:solidFill>
                      <a:schemeClr val="accent1">
                        <a:lumMod val="75000"/>
                      </a:schemeClr>
                    </a:solidFill>
                  </a:tcPr>
                </a:tc>
                <a:extLst>
                  <a:ext uri="{0D108BD9-81ED-4DB2-BD59-A6C34878D82A}">
                    <a16:rowId xmlns:a16="http://schemas.microsoft.com/office/drawing/2014/main" val="10001"/>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3,30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0,30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0,30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3,30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0,50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02"/>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2</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3,80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0,80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1,50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0,40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1,90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0,70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03"/>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4,50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1,50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0,50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1,50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0,90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04"/>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4</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5,40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2,40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0,75</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0,60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1,35</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1,10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05"/>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5</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6,50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3,50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0,60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0,70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1,30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1,30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06"/>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6</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7,80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4,80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0,50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0,80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1,33</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1,50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07"/>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7</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9,30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6,30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0,43</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0,90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1,38</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1,70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08"/>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8</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11,00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8,00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0,38</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1,43</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1,90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09"/>
                  </a:ext>
                </a:extLst>
              </a:tr>
              <a:tr h="31698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9</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12,90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9,90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0,33</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1,10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1,50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dirty="0">
                          <a:ln>
                            <a:noFill/>
                          </a:ln>
                          <a:solidFill>
                            <a:schemeClr val="bg1"/>
                          </a:solidFill>
                          <a:effectLst/>
                          <a:latin typeface="Arial" panose="020B0604020202020204" pitchFamily="34" charset="0"/>
                          <a:cs typeface="Times New Roman" panose="02020603050405020304" pitchFamily="18" charset="0"/>
                        </a:rPr>
                        <a:t>2,10</a:t>
                      </a: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10"/>
                  </a:ext>
                </a:extLst>
              </a:tr>
              <a:tr h="511447">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cap="flat">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15,00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3,00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12,00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0,30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l-GR" altLang="en-US" sz="1400" b="0" i="0" u="none" strike="noStrike" cap="none" normalizeH="0" baseline="0">
                          <a:ln>
                            <a:noFill/>
                          </a:ln>
                          <a:solidFill>
                            <a:schemeClr val="bg1"/>
                          </a:solidFill>
                          <a:effectLst/>
                          <a:latin typeface="Arial" panose="020B0604020202020204" pitchFamily="34" charset="0"/>
                          <a:cs typeface="Times New Roman" panose="02020603050405020304" pitchFamily="18" charset="0"/>
                        </a:rPr>
                        <a:t>1,20</a:t>
                      </a:r>
                      <a:endParaRPr kumimoji="0" lang="el-GR" altLang="en-US" sz="1400" b="0" i="0" u="none" strike="noStrike" cap="none" normalizeH="0" baseline="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sz="1600">
                          <a:solidFill>
                            <a:schemeClr val="tx1"/>
                          </a:solidFill>
                          <a:latin typeface="Times New Roman" panose="02020603050405020304" pitchFamily="18" charset="0"/>
                        </a:defRPr>
                      </a:lvl4pPr>
                      <a:lvl5pPr marL="1543050">
                        <a:spcBef>
                          <a:spcPct val="20000"/>
                        </a:spcBef>
                        <a:defRPr sz="1400">
                          <a:solidFill>
                            <a:schemeClr val="tx1"/>
                          </a:solidFill>
                          <a:latin typeface="Times New Roman" panose="02020603050405020304" pitchFamily="18" charset="0"/>
                        </a:defRPr>
                      </a:lvl5pPr>
                      <a:lvl6pPr marL="2000250" eaLnBrk="0" fontAlgn="base" hangingPunct="0">
                        <a:spcBef>
                          <a:spcPct val="20000"/>
                        </a:spcBef>
                        <a:spcAft>
                          <a:spcPct val="0"/>
                        </a:spcAft>
                        <a:defRPr sz="1400">
                          <a:solidFill>
                            <a:schemeClr val="tx1"/>
                          </a:solidFill>
                          <a:latin typeface="Times New Roman" panose="02020603050405020304" pitchFamily="18" charset="0"/>
                        </a:defRPr>
                      </a:lvl6pPr>
                      <a:lvl7pPr marL="2457450" eaLnBrk="0" fontAlgn="base" hangingPunct="0">
                        <a:spcBef>
                          <a:spcPct val="20000"/>
                        </a:spcBef>
                        <a:spcAft>
                          <a:spcPct val="0"/>
                        </a:spcAft>
                        <a:defRPr sz="1400">
                          <a:solidFill>
                            <a:schemeClr val="tx1"/>
                          </a:solidFill>
                          <a:latin typeface="Times New Roman" panose="02020603050405020304" pitchFamily="18" charset="0"/>
                        </a:defRPr>
                      </a:lvl7pPr>
                      <a:lvl8pPr marL="2914650" eaLnBrk="0" fontAlgn="base" hangingPunct="0">
                        <a:spcBef>
                          <a:spcPct val="20000"/>
                        </a:spcBef>
                        <a:spcAft>
                          <a:spcPct val="0"/>
                        </a:spcAft>
                        <a:defRPr sz="1400">
                          <a:solidFill>
                            <a:schemeClr val="tx1"/>
                          </a:solidFill>
                          <a:latin typeface="Times New Roman" panose="02020603050405020304" pitchFamily="18" charset="0"/>
                        </a:defRPr>
                      </a:lvl8pPr>
                      <a:lvl9pPr marL="337185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a:noFill/>
                    </a:lnR>
                    <a:lnT>
                      <a:noFill/>
                    </a:lnT>
                    <a:lnB>
                      <a:noFill/>
                    </a:lnB>
                    <a:lnTlToBr>
                      <a:noFill/>
                    </a:lnTlToBr>
                    <a:lnBlToTr>
                      <a:noFill/>
                    </a:lnBlToTr>
                    <a:solidFill>
                      <a:schemeClr val="accent1">
                        <a:lumMod val="75000"/>
                      </a:schemeClr>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sz="1600">
                          <a:solidFill>
                            <a:schemeClr val="tx1"/>
                          </a:solidFill>
                          <a:latin typeface="Times New Roman" panose="02020603050405020304" pitchFamily="18" charset="0"/>
                        </a:defRPr>
                      </a:lvl4pPr>
                      <a:lvl5pPr marL="1543050">
                        <a:spcBef>
                          <a:spcPct val="20000"/>
                        </a:spcBef>
                        <a:defRPr sz="1400">
                          <a:solidFill>
                            <a:schemeClr val="tx1"/>
                          </a:solidFill>
                          <a:latin typeface="Times New Roman" panose="02020603050405020304" pitchFamily="18" charset="0"/>
                        </a:defRPr>
                      </a:lvl5pPr>
                      <a:lvl6pPr marL="2000250" eaLnBrk="0" fontAlgn="base" hangingPunct="0">
                        <a:spcBef>
                          <a:spcPct val="20000"/>
                        </a:spcBef>
                        <a:spcAft>
                          <a:spcPct val="0"/>
                        </a:spcAft>
                        <a:defRPr sz="1400">
                          <a:solidFill>
                            <a:schemeClr val="tx1"/>
                          </a:solidFill>
                          <a:latin typeface="Times New Roman" panose="02020603050405020304" pitchFamily="18" charset="0"/>
                        </a:defRPr>
                      </a:lvl6pPr>
                      <a:lvl7pPr marL="2457450" eaLnBrk="0" fontAlgn="base" hangingPunct="0">
                        <a:spcBef>
                          <a:spcPct val="20000"/>
                        </a:spcBef>
                        <a:spcAft>
                          <a:spcPct val="0"/>
                        </a:spcAft>
                        <a:defRPr sz="1400">
                          <a:solidFill>
                            <a:schemeClr val="tx1"/>
                          </a:solidFill>
                          <a:latin typeface="Times New Roman" panose="02020603050405020304" pitchFamily="18" charset="0"/>
                        </a:defRPr>
                      </a:lvl7pPr>
                      <a:lvl8pPr marL="2914650" eaLnBrk="0" fontAlgn="base" hangingPunct="0">
                        <a:spcBef>
                          <a:spcPct val="20000"/>
                        </a:spcBef>
                        <a:spcAft>
                          <a:spcPct val="0"/>
                        </a:spcAft>
                        <a:defRPr sz="1400">
                          <a:solidFill>
                            <a:schemeClr val="tx1"/>
                          </a:solidFill>
                          <a:latin typeface="Times New Roman" panose="02020603050405020304" pitchFamily="18" charset="0"/>
                        </a:defRPr>
                      </a:lvl8pPr>
                      <a:lvl9pPr marL="337185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l-GR" altLang="en-US" sz="1400" b="0" i="0" u="none" strike="noStrike" cap="none" normalizeH="0" baseline="0" dirty="0">
                        <a:ln>
                          <a:noFill/>
                        </a:ln>
                        <a:solidFill>
                          <a:schemeClr val="bg1"/>
                        </a:solidFill>
                        <a:effectLst/>
                        <a:latin typeface="Arial" panose="020B0604020202020204" pitchFamily="34" charset="0"/>
                      </a:endParaRPr>
                    </a:p>
                  </a:txBody>
                  <a:tcPr horzOverflow="overflow">
                    <a:lnL>
                      <a:noFill/>
                    </a:lnL>
                    <a:lnR cap="flat">
                      <a:noFill/>
                    </a:lnR>
                    <a:lnT>
                      <a:noFill/>
                    </a:lnT>
                    <a:lnB>
                      <a:noFill/>
                    </a:lnB>
                    <a:lnTlToBr>
                      <a:noFill/>
                    </a:lnTlToBr>
                    <a:lnBlToTr>
                      <a:noFill/>
                    </a:lnBlToTr>
                    <a:solidFill>
                      <a:schemeClr val="accent1">
                        <a:lumMod val="75000"/>
                      </a:schemeClr>
                    </a:solidFill>
                  </a:tcPr>
                </a:tc>
                <a:extLst>
                  <a:ext uri="{0D108BD9-81ED-4DB2-BD59-A6C34878D82A}">
                    <a16:rowId xmlns:a16="http://schemas.microsoft.com/office/drawing/2014/main" val="10011"/>
                  </a:ext>
                </a:extLst>
              </a:tr>
              <a:tr h="511447">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sz="1600">
                          <a:solidFill>
                            <a:schemeClr val="tx1"/>
                          </a:solidFill>
                          <a:latin typeface="Times New Roman" panose="02020603050405020304" pitchFamily="18" charset="0"/>
                        </a:defRPr>
                      </a:lvl4pPr>
                      <a:lvl5pPr marL="1543050">
                        <a:spcBef>
                          <a:spcPct val="20000"/>
                        </a:spcBef>
                        <a:defRPr sz="1400">
                          <a:solidFill>
                            <a:schemeClr val="tx1"/>
                          </a:solidFill>
                          <a:latin typeface="Times New Roman" panose="02020603050405020304" pitchFamily="18" charset="0"/>
                        </a:defRPr>
                      </a:lvl5pPr>
                      <a:lvl6pPr marL="2000250" eaLnBrk="0" fontAlgn="base" hangingPunct="0">
                        <a:spcBef>
                          <a:spcPct val="20000"/>
                        </a:spcBef>
                        <a:spcAft>
                          <a:spcPct val="0"/>
                        </a:spcAft>
                        <a:defRPr sz="1400">
                          <a:solidFill>
                            <a:schemeClr val="tx1"/>
                          </a:solidFill>
                          <a:latin typeface="Times New Roman" panose="02020603050405020304" pitchFamily="18" charset="0"/>
                        </a:defRPr>
                      </a:lvl6pPr>
                      <a:lvl7pPr marL="2457450" eaLnBrk="0" fontAlgn="base" hangingPunct="0">
                        <a:spcBef>
                          <a:spcPct val="20000"/>
                        </a:spcBef>
                        <a:spcAft>
                          <a:spcPct val="0"/>
                        </a:spcAft>
                        <a:defRPr sz="1400">
                          <a:solidFill>
                            <a:schemeClr val="tx1"/>
                          </a:solidFill>
                          <a:latin typeface="Times New Roman" panose="02020603050405020304" pitchFamily="18" charset="0"/>
                        </a:defRPr>
                      </a:lvl7pPr>
                      <a:lvl8pPr marL="2914650" eaLnBrk="0" fontAlgn="base" hangingPunct="0">
                        <a:spcBef>
                          <a:spcPct val="20000"/>
                        </a:spcBef>
                        <a:spcAft>
                          <a:spcPct val="0"/>
                        </a:spcAft>
                        <a:defRPr sz="1400">
                          <a:solidFill>
                            <a:schemeClr val="tx1"/>
                          </a:solidFill>
                          <a:latin typeface="Times New Roman" panose="02020603050405020304" pitchFamily="18" charset="0"/>
                        </a:defRPr>
                      </a:lvl8pPr>
                      <a:lvl9pPr marL="337185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l-GR" altLang="en-US" sz="1400" b="0" i="0" u="none" strike="noStrike" cap="none" normalizeH="0" baseline="0">
                        <a:ln>
                          <a:noFill/>
                        </a:ln>
                        <a:solidFill>
                          <a:schemeClr val="tx1"/>
                        </a:solidFill>
                        <a:effectLst/>
                        <a:latin typeface="Arial" panose="020B0604020202020204" pitchFamily="34" charset="0"/>
                      </a:endParaRPr>
                    </a:p>
                  </a:txBody>
                  <a:tcPr horzOverflow="overflow">
                    <a:lnL cap="flat">
                      <a:noFill/>
                    </a:lnL>
                    <a:lnR>
                      <a:noFill/>
                    </a:lnR>
                    <a:lnT>
                      <a:noFill/>
                    </a:lnT>
                    <a:lnB cap="flat">
                      <a:noFill/>
                    </a:lnB>
                    <a:lnTlToBr>
                      <a:noFill/>
                    </a:lnTlToBr>
                    <a:lnBlToTr>
                      <a:noFill/>
                    </a:lnBlToTr>
                    <a:solidFill>
                      <a:schemeClr val="accent1">
                        <a:lumMod val="75000"/>
                      </a:schemeClr>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sz="1600">
                          <a:solidFill>
                            <a:schemeClr val="tx1"/>
                          </a:solidFill>
                          <a:latin typeface="Times New Roman" panose="02020603050405020304" pitchFamily="18" charset="0"/>
                        </a:defRPr>
                      </a:lvl4pPr>
                      <a:lvl5pPr marL="1543050">
                        <a:spcBef>
                          <a:spcPct val="20000"/>
                        </a:spcBef>
                        <a:defRPr sz="1400">
                          <a:solidFill>
                            <a:schemeClr val="tx1"/>
                          </a:solidFill>
                          <a:latin typeface="Times New Roman" panose="02020603050405020304" pitchFamily="18" charset="0"/>
                        </a:defRPr>
                      </a:lvl5pPr>
                      <a:lvl6pPr marL="2000250" eaLnBrk="0" fontAlgn="base" hangingPunct="0">
                        <a:spcBef>
                          <a:spcPct val="20000"/>
                        </a:spcBef>
                        <a:spcAft>
                          <a:spcPct val="0"/>
                        </a:spcAft>
                        <a:defRPr sz="1400">
                          <a:solidFill>
                            <a:schemeClr val="tx1"/>
                          </a:solidFill>
                          <a:latin typeface="Times New Roman" panose="02020603050405020304" pitchFamily="18" charset="0"/>
                        </a:defRPr>
                      </a:lvl6pPr>
                      <a:lvl7pPr marL="2457450" eaLnBrk="0" fontAlgn="base" hangingPunct="0">
                        <a:spcBef>
                          <a:spcPct val="20000"/>
                        </a:spcBef>
                        <a:spcAft>
                          <a:spcPct val="0"/>
                        </a:spcAft>
                        <a:defRPr sz="1400">
                          <a:solidFill>
                            <a:schemeClr val="tx1"/>
                          </a:solidFill>
                          <a:latin typeface="Times New Roman" panose="02020603050405020304" pitchFamily="18" charset="0"/>
                        </a:defRPr>
                      </a:lvl7pPr>
                      <a:lvl8pPr marL="2914650" eaLnBrk="0" fontAlgn="base" hangingPunct="0">
                        <a:spcBef>
                          <a:spcPct val="20000"/>
                        </a:spcBef>
                        <a:spcAft>
                          <a:spcPct val="0"/>
                        </a:spcAft>
                        <a:defRPr sz="1400">
                          <a:solidFill>
                            <a:schemeClr val="tx1"/>
                          </a:solidFill>
                          <a:latin typeface="Times New Roman" panose="02020603050405020304" pitchFamily="18" charset="0"/>
                        </a:defRPr>
                      </a:lvl8pPr>
                      <a:lvl9pPr marL="337185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l-GR" altLang="en-US" sz="14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cap="flat">
                      <a:noFill/>
                    </a:lnB>
                    <a:lnTlToBr>
                      <a:noFill/>
                    </a:lnTlToBr>
                    <a:lnBlToTr>
                      <a:noFill/>
                    </a:lnBlToTr>
                    <a:solidFill>
                      <a:schemeClr val="accent1">
                        <a:lumMod val="75000"/>
                      </a:schemeClr>
                    </a:solid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085850" indent="-228600">
                        <a:spcBef>
                          <a:spcPct val="20000"/>
                        </a:spcBef>
                        <a:defRPr sz="2000">
                          <a:solidFill>
                            <a:schemeClr val="tx1"/>
                          </a:solidFill>
                          <a:latin typeface="Times New Roman" panose="02020603050405020304" pitchFamily="18" charset="0"/>
                        </a:defRPr>
                      </a:lvl3pPr>
                      <a:lvl4pPr marL="1428750" indent="-228600">
                        <a:spcBef>
                          <a:spcPct val="20000"/>
                        </a:spcBef>
                        <a:defRPr sz="1600">
                          <a:solidFill>
                            <a:schemeClr val="tx1"/>
                          </a:solidFill>
                          <a:latin typeface="Times New Roman" panose="02020603050405020304" pitchFamily="18" charset="0"/>
                        </a:defRPr>
                      </a:lvl4pPr>
                      <a:lvl5pPr marL="1771650" indent="-228600">
                        <a:spcBef>
                          <a:spcPct val="20000"/>
                        </a:spcBef>
                        <a:defRPr sz="1400">
                          <a:solidFill>
                            <a:schemeClr val="tx1"/>
                          </a:solidFill>
                          <a:latin typeface="Times New Roman" panose="02020603050405020304" pitchFamily="18" charset="0"/>
                        </a:defRPr>
                      </a:lvl5pPr>
                      <a:lvl6pPr marL="2228850" indent="-228600" eaLnBrk="0" fontAlgn="base" hangingPunct="0">
                        <a:spcBef>
                          <a:spcPct val="20000"/>
                        </a:spcBef>
                        <a:spcAft>
                          <a:spcPct val="0"/>
                        </a:spcAft>
                        <a:defRPr sz="1400">
                          <a:solidFill>
                            <a:schemeClr val="tx1"/>
                          </a:solidFill>
                          <a:latin typeface="Times New Roman" panose="02020603050405020304" pitchFamily="18" charset="0"/>
                        </a:defRPr>
                      </a:lvl6pPr>
                      <a:lvl7pPr marL="2686050" indent="-228600" eaLnBrk="0" fontAlgn="base" hangingPunct="0">
                        <a:spcBef>
                          <a:spcPct val="20000"/>
                        </a:spcBef>
                        <a:spcAft>
                          <a:spcPct val="0"/>
                        </a:spcAft>
                        <a:defRPr sz="1400">
                          <a:solidFill>
                            <a:schemeClr val="tx1"/>
                          </a:solidFill>
                          <a:latin typeface="Times New Roman" panose="02020603050405020304" pitchFamily="18" charset="0"/>
                        </a:defRPr>
                      </a:lvl7pPr>
                      <a:lvl8pPr marL="3143250" indent="-228600" eaLnBrk="0" fontAlgn="base" hangingPunct="0">
                        <a:spcBef>
                          <a:spcPct val="20000"/>
                        </a:spcBef>
                        <a:spcAft>
                          <a:spcPct val="0"/>
                        </a:spcAft>
                        <a:defRPr sz="1400">
                          <a:solidFill>
                            <a:schemeClr val="tx1"/>
                          </a:solidFill>
                          <a:latin typeface="Times New Roman" panose="02020603050405020304" pitchFamily="18" charset="0"/>
                        </a:defRPr>
                      </a:lvl8pPr>
                      <a:lvl9pPr marL="3600450" indent="-228600" eaLnBrk="0" fontAlgn="base" hangingPunct="0">
                        <a:spcBef>
                          <a:spcPct val="20000"/>
                        </a:spcBef>
                        <a:spcAft>
                          <a:spcPct val="0"/>
                        </a:spcAft>
                        <a:defRPr sz="14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l-GR" altLang="en-US" sz="14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cap="flat">
                      <a:noFill/>
                    </a:lnB>
                    <a:lnTlToBr>
                      <a:noFill/>
                    </a:lnTlToBr>
                    <a:lnBlToTr>
                      <a:noFill/>
                    </a:lnBlToTr>
                    <a:solidFill>
                      <a:schemeClr val="accent1">
                        <a:lumMod val="75000"/>
                      </a:schemeClr>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sz="1600">
                          <a:solidFill>
                            <a:schemeClr val="tx1"/>
                          </a:solidFill>
                          <a:latin typeface="Times New Roman" panose="02020603050405020304" pitchFamily="18" charset="0"/>
                        </a:defRPr>
                      </a:lvl4pPr>
                      <a:lvl5pPr marL="1543050">
                        <a:spcBef>
                          <a:spcPct val="20000"/>
                        </a:spcBef>
                        <a:defRPr sz="1400">
                          <a:solidFill>
                            <a:schemeClr val="tx1"/>
                          </a:solidFill>
                          <a:latin typeface="Times New Roman" panose="02020603050405020304" pitchFamily="18" charset="0"/>
                        </a:defRPr>
                      </a:lvl5pPr>
                      <a:lvl6pPr marL="2000250" eaLnBrk="0" fontAlgn="base" hangingPunct="0">
                        <a:spcBef>
                          <a:spcPct val="20000"/>
                        </a:spcBef>
                        <a:spcAft>
                          <a:spcPct val="0"/>
                        </a:spcAft>
                        <a:defRPr sz="1400">
                          <a:solidFill>
                            <a:schemeClr val="tx1"/>
                          </a:solidFill>
                          <a:latin typeface="Times New Roman" panose="02020603050405020304" pitchFamily="18" charset="0"/>
                        </a:defRPr>
                      </a:lvl6pPr>
                      <a:lvl7pPr marL="2457450" eaLnBrk="0" fontAlgn="base" hangingPunct="0">
                        <a:spcBef>
                          <a:spcPct val="20000"/>
                        </a:spcBef>
                        <a:spcAft>
                          <a:spcPct val="0"/>
                        </a:spcAft>
                        <a:defRPr sz="1400">
                          <a:solidFill>
                            <a:schemeClr val="tx1"/>
                          </a:solidFill>
                          <a:latin typeface="Times New Roman" panose="02020603050405020304" pitchFamily="18" charset="0"/>
                        </a:defRPr>
                      </a:lvl7pPr>
                      <a:lvl8pPr marL="2914650" eaLnBrk="0" fontAlgn="base" hangingPunct="0">
                        <a:spcBef>
                          <a:spcPct val="20000"/>
                        </a:spcBef>
                        <a:spcAft>
                          <a:spcPct val="0"/>
                        </a:spcAft>
                        <a:defRPr sz="1400">
                          <a:solidFill>
                            <a:schemeClr val="tx1"/>
                          </a:solidFill>
                          <a:latin typeface="Times New Roman" panose="02020603050405020304" pitchFamily="18" charset="0"/>
                        </a:defRPr>
                      </a:lvl8pPr>
                      <a:lvl9pPr marL="337185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l-GR" altLang="en-US" sz="14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cap="flat">
                      <a:noFill/>
                    </a:lnB>
                    <a:lnTlToBr>
                      <a:noFill/>
                    </a:lnTlToBr>
                    <a:lnBlToTr>
                      <a:noFill/>
                    </a:lnBlToTr>
                    <a:solidFill>
                      <a:schemeClr val="accent1">
                        <a:lumMod val="75000"/>
                      </a:schemeClr>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sz="1600">
                          <a:solidFill>
                            <a:schemeClr val="tx1"/>
                          </a:solidFill>
                          <a:latin typeface="Times New Roman" panose="02020603050405020304" pitchFamily="18" charset="0"/>
                        </a:defRPr>
                      </a:lvl4pPr>
                      <a:lvl5pPr marL="1543050">
                        <a:spcBef>
                          <a:spcPct val="20000"/>
                        </a:spcBef>
                        <a:defRPr sz="1400">
                          <a:solidFill>
                            <a:schemeClr val="tx1"/>
                          </a:solidFill>
                          <a:latin typeface="Times New Roman" panose="02020603050405020304" pitchFamily="18" charset="0"/>
                        </a:defRPr>
                      </a:lvl5pPr>
                      <a:lvl6pPr marL="2000250" eaLnBrk="0" fontAlgn="base" hangingPunct="0">
                        <a:spcBef>
                          <a:spcPct val="20000"/>
                        </a:spcBef>
                        <a:spcAft>
                          <a:spcPct val="0"/>
                        </a:spcAft>
                        <a:defRPr sz="1400">
                          <a:solidFill>
                            <a:schemeClr val="tx1"/>
                          </a:solidFill>
                          <a:latin typeface="Times New Roman" panose="02020603050405020304" pitchFamily="18" charset="0"/>
                        </a:defRPr>
                      </a:lvl6pPr>
                      <a:lvl7pPr marL="2457450" eaLnBrk="0" fontAlgn="base" hangingPunct="0">
                        <a:spcBef>
                          <a:spcPct val="20000"/>
                        </a:spcBef>
                        <a:spcAft>
                          <a:spcPct val="0"/>
                        </a:spcAft>
                        <a:defRPr sz="1400">
                          <a:solidFill>
                            <a:schemeClr val="tx1"/>
                          </a:solidFill>
                          <a:latin typeface="Times New Roman" panose="02020603050405020304" pitchFamily="18" charset="0"/>
                        </a:defRPr>
                      </a:lvl7pPr>
                      <a:lvl8pPr marL="2914650" eaLnBrk="0" fontAlgn="base" hangingPunct="0">
                        <a:spcBef>
                          <a:spcPct val="20000"/>
                        </a:spcBef>
                        <a:spcAft>
                          <a:spcPct val="0"/>
                        </a:spcAft>
                        <a:defRPr sz="1400">
                          <a:solidFill>
                            <a:schemeClr val="tx1"/>
                          </a:solidFill>
                          <a:latin typeface="Times New Roman" panose="02020603050405020304" pitchFamily="18" charset="0"/>
                        </a:defRPr>
                      </a:lvl8pPr>
                      <a:lvl9pPr marL="337185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l-GR" altLang="en-US" sz="14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cap="flat">
                      <a:noFill/>
                    </a:lnB>
                    <a:lnTlToBr>
                      <a:noFill/>
                    </a:lnTlToBr>
                    <a:lnBlToTr>
                      <a:noFill/>
                    </a:lnBlToTr>
                    <a:solidFill>
                      <a:schemeClr val="accent1">
                        <a:lumMod val="75000"/>
                      </a:schemeClr>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sz="1600">
                          <a:solidFill>
                            <a:schemeClr val="tx1"/>
                          </a:solidFill>
                          <a:latin typeface="Times New Roman" panose="02020603050405020304" pitchFamily="18" charset="0"/>
                        </a:defRPr>
                      </a:lvl4pPr>
                      <a:lvl5pPr marL="1543050">
                        <a:spcBef>
                          <a:spcPct val="20000"/>
                        </a:spcBef>
                        <a:defRPr sz="1400">
                          <a:solidFill>
                            <a:schemeClr val="tx1"/>
                          </a:solidFill>
                          <a:latin typeface="Times New Roman" panose="02020603050405020304" pitchFamily="18" charset="0"/>
                        </a:defRPr>
                      </a:lvl5pPr>
                      <a:lvl6pPr marL="2000250" eaLnBrk="0" fontAlgn="base" hangingPunct="0">
                        <a:spcBef>
                          <a:spcPct val="20000"/>
                        </a:spcBef>
                        <a:spcAft>
                          <a:spcPct val="0"/>
                        </a:spcAft>
                        <a:defRPr sz="1400">
                          <a:solidFill>
                            <a:schemeClr val="tx1"/>
                          </a:solidFill>
                          <a:latin typeface="Times New Roman" panose="02020603050405020304" pitchFamily="18" charset="0"/>
                        </a:defRPr>
                      </a:lvl6pPr>
                      <a:lvl7pPr marL="2457450" eaLnBrk="0" fontAlgn="base" hangingPunct="0">
                        <a:spcBef>
                          <a:spcPct val="20000"/>
                        </a:spcBef>
                        <a:spcAft>
                          <a:spcPct val="0"/>
                        </a:spcAft>
                        <a:defRPr sz="1400">
                          <a:solidFill>
                            <a:schemeClr val="tx1"/>
                          </a:solidFill>
                          <a:latin typeface="Times New Roman" panose="02020603050405020304" pitchFamily="18" charset="0"/>
                        </a:defRPr>
                      </a:lvl7pPr>
                      <a:lvl8pPr marL="2914650" eaLnBrk="0" fontAlgn="base" hangingPunct="0">
                        <a:spcBef>
                          <a:spcPct val="20000"/>
                        </a:spcBef>
                        <a:spcAft>
                          <a:spcPct val="0"/>
                        </a:spcAft>
                        <a:defRPr sz="1400">
                          <a:solidFill>
                            <a:schemeClr val="tx1"/>
                          </a:solidFill>
                          <a:latin typeface="Times New Roman" panose="02020603050405020304" pitchFamily="18" charset="0"/>
                        </a:defRPr>
                      </a:lvl8pPr>
                      <a:lvl9pPr marL="337185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l-GR" altLang="en-US" sz="14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cap="flat">
                      <a:noFill/>
                    </a:lnB>
                    <a:lnTlToBr>
                      <a:noFill/>
                    </a:lnTlToBr>
                    <a:lnBlToTr>
                      <a:noFill/>
                    </a:lnBlToTr>
                    <a:solidFill>
                      <a:schemeClr val="accent1">
                        <a:lumMod val="75000"/>
                      </a:schemeClr>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sz="1600">
                          <a:solidFill>
                            <a:schemeClr val="tx1"/>
                          </a:solidFill>
                          <a:latin typeface="Times New Roman" panose="02020603050405020304" pitchFamily="18" charset="0"/>
                        </a:defRPr>
                      </a:lvl4pPr>
                      <a:lvl5pPr marL="1543050">
                        <a:spcBef>
                          <a:spcPct val="20000"/>
                        </a:spcBef>
                        <a:defRPr sz="1400">
                          <a:solidFill>
                            <a:schemeClr val="tx1"/>
                          </a:solidFill>
                          <a:latin typeface="Times New Roman" panose="02020603050405020304" pitchFamily="18" charset="0"/>
                        </a:defRPr>
                      </a:lvl5pPr>
                      <a:lvl6pPr marL="2000250" eaLnBrk="0" fontAlgn="base" hangingPunct="0">
                        <a:spcBef>
                          <a:spcPct val="20000"/>
                        </a:spcBef>
                        <a:spcAft>
                          <a:spcPct val="0"/>
                        </a:spcAft>
                        <a:defRPr sz="1400">
                          <a:solidFill>
                            <a:schemeClr val="tx1"/>
                          </a:solidFill>
                          <a:latin typeface="Times New Roman" panose="02020603050405020304" pitchFamily="18" charset="0"/>
                        </a:defRPr>
                      </a:lvl6pPr>
                      <a:lvl7pPr marL="2457450" eaLnBrk="0" fontAlgn="base" hangingPunct="0">
                        <a:spcBef>
                          <a:spcPct val="20000"/>
                        </a:spcBef>
                        <a:spcAft>
                          <a:spcPct val="0"/>
                        </a:spcAft>
                        <a:defRPr sz="1400">
                          <a:solidFill>
                            <a:schemeClr val="tx1"/>
                          </a:solidFill>
                          <a:latin typeface="Times New Roman" panose="02020603050405020304" pitchFamily="18" charset="0"/>
                        </a:defRPr>
                      </a:lvl7pPr>
                      <a:lvl8pPr marL="2914650" eaLnBrk="0" fontAlgn="base" hangingPunct="0">
                        <a:spcBef>
                          <a:spcPct val="20000"/>
                        </a:spcBef>
                        <a:spcAft>
                          <a:spcPct val="0"/>
                        </a:spcAft>
                        <a:defRPr sz="1400">
                          <a:solidFill>
                            <a:schemeClr val="tx1"/>
                          </a:solidFill>
                          <a:latin typeface="Times New Roman" panose="02020603050405020304" pitchFamily="18" charset="0"/>
                        </a:defRPr>
                      </a:lvl8pPr>
                      <a:lvl9pPr marL="337185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l-GR" altLang="en-US" sz="1400" b="0" i="0" u="none" strike="noStrike" cap="none" normalizeH="0" baseline="0">
                        <a:ln>
                          <a:noFill/>
                        </a:ln>
                        <a:solidFill>
                          <a:schemeClr val="tx1"/>
                        </a:solidFill>
                        <a:effectLst/>
                        <a:latin typeface="Arial" panose="020B0604020202020204" pitchFamily="34" charset="0"/>
                      </a:endParaRPr>
                    </a:p>
                  </a:txBody>
                  <a:tcPr horzOverflow="overflow">
                    <a:lnL>
                      <a:noFill/>
                    </a:lnL>
                    <a:lnR>
                      <a:noFill/>
                    </a:lnR>
                    <a:lnT>
                      <a:noFill/>
                    </a:lnT>
                    <a:lnB cap="flat">
                      <a:noFill/>
                    </a:lnB>
                    <a:lnTlToBr>
                      <a:noFill/>
                    </a:lnTlToBr>
                    <a:lnBlToTr>
                      <a:noFill/>
                    </a:lnBlToTr>
                    <a:solidFill>
                      <a:schemeClr val="accent1">
                        <a:lumMod val="75000"/>
                      </a:schemeClr>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marL="857250">
                        <a:spcBef>
                          <a:spcPct val="20000"/>
                        </a:spcBef>
                        <a:defRPr sz="2000">
                          <a:solidFill>
                            <a:schemeClr val="tx1"/>
                          </a:solidFill>
                          <a:latin typeface="Times New Roman" panose="02020603050405020304" pitchFamily="18" charset="0"/>
                        </a:defRPr>
                      </a:lvl3pPr>
                      <a:lvl4pPr marL="1200150">
                        <a:spcBef>
                          <a:spcPct val="20000"/>
                        </a:spcBef>
                        <a:defRPr sz="1600">
                          <a:solidFill>
                            <a:schemeClr val="tx1"/>
                          </a:solidFill>
                          <a:latin typeface="Times New Roman" panose="02020603050405020304" pitchFamily="18" charset="0"/>
                        </a:defRPr>
                      </a:lvl4pPr>
                      <a:lvl5pPr marL="1543050">
                        <a:spcBef>
                          <a:spcPct val="20000"/>
                        </a:spcBef>
                        <a:defRPr sz="1400">
                          <a:solidFill>
                            <a:schemeClr val="tx1"/>
                          </a:solidFill>
                          <a:latin typeface="Times New Roman" panose="02020603050405020304" pitchFamily="18" charset="0"/>
                        </a:defRPr>
                      </a:lvl5pPr>
                      <a:lvl6pPr marL="2000250" eaLnBrk="0" fontAlgn="base" hangingPunct="0">
                        <a:spcBef>
                          <a:spcPct val="20000"/>
                        </a:spcBef>
                        <a:spcAft>
                          <a:spcPct val="0"/>
                        </a:spcAft>
                        <a:defRPr sz="1400">
                          <a:solidFill>
                            <a:schemeClr val="tx1"/>
                          </a:solidFill>
                          <a:latin typeface="Times New Roman" panose="02020603050405020304" pitchFamily="18" charset="0"/>
                        </a:defRPr>
                      </a:lvl6pPr>
                      <a:lvl7pPr marL="2457450" eaLnBrk="0" fontAlgn="base" hangingPunct="0">
                        <a:spcBef>
                          <a:spcPct val="20000"/>
                        </a:spcBef>
                        <a:spcAft>
                          <a:spcPct val="0"/>
                        </a:spcAft>
                        <a:defRPr sz="1400">
                          <a:solidFill>
                            <a:schemeClr val="tx1"/>
                          </a:solidFill>
                          <a:latin typeface="Times New Roman" panose="02020603050405020304" pitchFamily="18" charset="0"/>
                        </a:defRPr>
                      </a:lvl7pPr>
                      <a:lvl8pPr marL="2914650" eaLnBrk="0" fontAlgn="base" hangingPunct="0">
                        <a:spcBef>
                          <a:spcPct val="20000"/>
                        </a:spcBef>
                        <a:spcAft>
                          <a:spcPct val="0"/>
                        </a:spcAft>
                        <a:defRPr sz="1400">
                          <a:solidFill>
                            <a:schemeClr val="tx1"/>
                          </a:solidFill>
                          <a:latin typeface="Times New Roman" panose="02020603050405020304" pitchFamily="18" charset="0"/>
                        </a:defRPr>
                      </a:lvl8pPr>
                      <a:lvl9pPr marL="3371850" eaLnBrk="0" fontAlgn="base" hangingPunct="0">
                        <a:spcBef>
                          <a:spcPct val="20000"/>
                        </a:spcBef>
                        <a:spcAft>
                          <a:spcPct val="0"/>
                        </a:spcAft>
                        <a:defRPr sz="1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l-GR" altLang="en-US" sz="1400" b="0" i="0" u="none" strike="noStrike" cap="none" normalizeH="0" baseline="0" dirty="0">
                        <a:ln>
                          <a:noFill/>
                        </a:ln>
                        <a:solidFill>
                          <a:schemeClr val="tx1"/>
                        </a:solidFill>
                        <a:effectLst/>
                        <a:latin typeface="Arial" panose="020B0604020202020204" pitchFamily="34" charset="0"/>
                      </a:endParaRPr>
                    </a:p>
                  </a:txBody>
                  <a:tcPr horzOverflow="overflow">
                    <a:lnL>
                      <a:noFill/>
                    </a:lnL>
                    <a:lnR cap="flat">
                      <a:noFill/>
                    </a:lnR>
                    <a:lnT>
                      <a:noFill/>
                    </a:lnT>
                    <a:lnB cap="flat">
                      <a:noFill/>
                    </a:lnB>
                    <a:lnTlToBr>
                      <a:noFill/>
                    </a:lnTlToBr>
                    <a:lnBlToTr>
                      <a:noFill/>
                    </a:lnBlToTr>
                    <a:solidFill>
                      <a:schemeClr val="accent1">
                        <a:lumMod val="75000"/>
                      </a:scheme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95284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057F8595-941E-4C0C-B432-C8DF40EA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88"/>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a:extLst>
              <a:ext uri="{FF2B5EF4-FFF2-40B4-BE49-F238E27FC236}">
                <a16:creationId xmlns:a16="http://schemas.microsoft.com/office/drawing/2014/main" id="{1C31C2C3-062E-45DE-A4F8-82F0E187A406}"/>
              </a:ext>
            </a:extLst>
          </p:cNvPr>
          <p:cNvSpPr>
            <a:spLocks noGrp="1" noChangeArrowheads="1"/>
          </p:cNvSpPr>
          <p:nvPr>
            <p:ph type="title"/>
          </p:nvPr>
        </p:nvSpPr>
        <p:spPr>
          <a:xfrm>
            <a:off x="1730326" y="50800"/>
            <a:ext cx="8937674" cy="685800"/>
          </a:xfrm>
          <a:solidFill>
            <a:schemeClr val="accent1">
              <a:lumMod val="40000"/>
              <a:lumOff val="60000"/>
            </a:schemeClr>
          </a:solidFill>
        </p:spPr>
        <p:txBody>
          <a:bodyPr>
            <a:normAutofit/>
          </a:bodyPr>
          <a:lstStyle/>
          <a:p>
            <a:pPr algn="l">
              <a:lnSpc>
                <a:spcPct val="80000"/>
              </a:lnSpc>
            </a:pPr>
            <a:r>
              <a:rPr lang="en-US" altLang="en-US" sz="2800" dirty="0">
                <a:solidFill>
                  <a:schemeClr val="tx1"/>
                </a:solidFill>
              </a:rPr>
              <a:t>Cost graph</a:t>
            </a:r>
          </a:p>
        </p:txBody>
      </p:sp>
      <p:sp>
        <p:nvSpPr>
          <p:cNvPr id="20485" name="Rectangle 5">
            <a:extLst>
              <a:ext uri="{FF2B5EF4-FFF2-40B4-BE49-F238E27FC236}">
                <a16:creationId xmlns:a16="http://schemas.microsoft.com/office/drawing/2014/main" id="{710F4F72-C1CF-4E2E-95E0-EA621090072C}"/>
              </a:ext>
            </a:extLst>
          </p:cNvPr>
          <p:cNvSpPr>
            <a:spLocks noChangeArrowheads="1"/>
          </p:cNvSpPr>
          <p:nvPr/>
        </p:nvSpPr>
        <p:spPr bwMode="auto">
          <a:xfrm>
            <a:off x="3316289" y="1303339"/>
            <a:ext cx="5737225" cy="4713287"/>
          </a:xfrm>
          <a:prstGeom prst="rect">
            <a:avLst/>
          </a:prstGeom>
          <a:solidFill>
            <a:srgbClr val="F3F6F9"/>
          </a:solidFill>
          <a:ln w="174625">
            <a:solidFill>
              <a:srgbClr val="F3F6F9"/>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86" name="Rectangle 6">
            <a:extLst>
              <a:ext uri="{FF2B5EF4-FFF2-40B4-BE49-F238E27FC236}">
                <a16:creationId xmlns:a16="http://schemas.microsoft.com/office/drawing/2014/main" id="{400F15F7-03A6-44C1-81BC-63EEE7D9A383}"/>
              </a:ext>
            </a:extLst>
          </p:cNvPr>
          <p:cNvSpPr>
            <a:spLocks noChangeArrowheads="1"/>
          </p:cNvSpPr>
          <p:nvPr/>
        </p:nvSpPr>
        <p:spPr bwMode="auto">
          <a:xfrm>
            <a:off x="3316289" y="1303339"/>
            <a:ext cx="5737225" cy="4713287"/>
          </a:xfrm>
          <a:prstGeom prst="rect">
            <a:avLst/>
          </a:prstGeom>
          <a:solidFill>
            <a:srgbClr val="F2F4F8"/>
          </a:solidFill>
          <a:ln w="158750">
            <a:solidFill>
              <a:srgbClr val="F2F4F8"/>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87" name="Rectangle 7">
            <a:extLst>
              <a:ext uri="{FF2B5EF4-FFF2-40B4-BE49-F238E27FC236}">
                <a16:creationId xmlns:a16="http://schemas.microsoft.com/office/drawing/2014/main" id="{2BCB0A9A-7E8D-40E0-970C-CB4F705710D1}"/>
              </a:ext>
            </a:extLst>
          </p:cNvPr>
          <p:cNvSpPr>
            <a:spLocks noChangeArrowheads="1"/>
          </p:cNvSpPr>
          <p:nvPr/>
        </p:nvSpPr>
        <p:spPr bwMode="auto">
          <a:xfrm>
            <a:off x="3316289" y="1303339"/>
            <a:ext cx="5737225" cy="4713287"/>
          </a:xfrm>
          <a:prstGeom prst="rect">
            <a:avLst/>
          </a:prstGeom>
          <a:solidFill>
            <a:srgbClr val="F1F4F7"/>
          </a:solidFill>
          <a:ln w="142875">
            <a:solidFill>
              <a:srgbClr val="F1F4F7"/>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88" name="Rectangle 8">
            <a:extLst>
              <a:ext uri="{FF2B5EF4-FFF2-40B4-BE49-F238E27FC236}">
                <a16:creationId xmlns:a16="http://schemas.microsoft.com/office/drawing/2014/main" id="{9C86B8BC-83ED-4596-B06A-459AFB0127FB}"/>
              </a:ext>
            </a:extLst>
          </p:cNvPr>
          <p:cNvSpPr>
            <a:spLocks noChangeArrowheads="1"/>
          </p:cNvSpPr>
          <p:nvPr/>
        </p:nvSpPr>
        <p:spPr bwMode="auto">
          <a:xfrm>
            <a:off x="3316289" y="1303339"/>
            <a:ext cx="5737225" cy="4713287"/>
          </a:xfrm>
          <a:prstGeom prst="rect">
            <a:avLst/>
          </a:prstGeom>
          <a:solidFill>
            <a:srgbClr val="F0F2F5"/>
          </a:solidFill>
          <a:ln w="127000">
            <a:solidFill>
              <a:srgbClr val="F0F2F5"/>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89" name="Rectangle 9">
            <a:extLst>
              <a:ext uri="{FF2B5EF4-FFF2-40B4-BE49-F238E27FC236}">
                <a16:creationId xmlns:a16="http://schemas.microsoft.com/office/drawing/2014/main" id="{3AE6776A-7C2E-4779-B967-56EE91E3A0C6}"/>
              </a:ext>
            </a:extLst>
          </p:cNvPr>
          <p:cNvSpPr>
            <a:spLocks noChangeArrowheads="1"/>
          </p:cNvSpPr>
          <p:nvPr/>
        </p:nvSpPr>
        <p:spPr bwMode="auto">
          <a:xfrm>
            <a:off x="3316289" y="1303339"/>
            <a:ext cx="5737225" cy="4713287"/>
          </a:xfrm>
          <a:prstGeom prst="rect">
            <a:avLst/>
          </a:prstGeom>
          <a:solidFill>
            <a:srgbClr val="EEF1F4"/>
          </a:solidFill>
          <a:ln w="111125">
            <a:solidFill>
              <a:srgbClr val="EEF1F4"/>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90" name="Rectangle 10">
            <a:extLst>
              <a:ext uri="{FF2B5EF4-FFF2-40B4-BE49-F238E27FC236}">
                <a16:creationId xmlns:a16="http://schemas.microsoft.com/office/drawing/2014/main" id="{66F28D58-A1AC-45FE-8979-0D94E45E610B}"/>
              </a:ext>
            </a:extLst>
          </p:cNvPr>
          <p:cNvSpPr>
            <a:spLocks noChangeArrowheads="1"/>
          </p:cNvSpPr>
          <p:nvPr/>
        </p:nvSpPr>
        <p:spPr bwMode="auto">
          <a:xfrm>
            <a:off x="3316289" y="1303339"/>
            <a:ext cx="5737225" cy="4713287"/>
          </a:xfrm>
          <a:prstGeom prst="rect">
            <a:avLst/>
          </a:prstGeom>
          <a:solidFill>
            <a:srgbClr val="EDEFF3"/>
          </a:solidFill>
          <a:ln w="95250">
            <a:solidFill>
              <a:srgbClr val="EDEFF3"/>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91" name="Rectangle 11">
            <a:extLst>
              <a:ext uri="{FF2B5EF4-FFF2-40B4-BE49-F238E27FC236}">
                <a16:creationId xmlns:a16="http://schemas.microsoft.com/office/drawing/2014/main" id="{7CF15C0C-EEF1-4B5A-AE00-B28A2545378C}"/>
              </a:ext>
            </a:extLst>
          </p:cNvPr>
          <p:cNvSpPr>
            <a:spLocks noChangeArrowheads="1"/>
          </p:cNvSpPr>
          <p:nvPr/>
        </p:nvSpPr>
        <p:spPr bwMode="auto">
          <a:xfrm>
            <a:off x="3316289" y="1303339"/>
            <a:ext cx="5737225" cy="4713287"/>
          </a:xfrm>
          <a:prstGeom prst="rect">
            <a:avLst/>
          </a:prstGeom>
          <a:solidFill>
            <a:srgbClr val="EBEEF2"/>
          </a:solidFill>
          <a:ln w="79375">
            <a:solidFill>
              <a:srgbClr val="EBEEF2"/>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92" name="Rectangle 12">
            <a:extLst>
              <a:ext uri="{FF2B5EF4-FFF2-40B4-BE49-F238E27FC236}">
                <a16:creationId xmlns:a16="http://schemas.microsoft.com/office/drawing/2014/main" id="{17818DB1-772A-4AA8-B3EE-12A22B9EF62D}"/>
              </a:ext>
            </a:extLst>
          </p:cNvPr>
          <p:cNvSpPr>
            <a:spLocks noChangeArrowheads="1"/>
          </p:cNvSpPr>
          <p:nvPr/>
        </p:nvSpPr>
        <p:spPr bwMode="auto">
          <a:xfrm>
            <a:off x="3316289" y="1303339"/>
            <a:ext cx="5737225" cy="4713287"/>
          </a:xfrm>
          <a:prstGeom prst="rect">
            <a:avLst/>
          </a:prstGeom>
          <a:solidFill>
            <a:srgbClr val="EAECF1"/>
          </a:solidFill>
          <a:ln w="63500">
            <a:solidFill>
              <a:srgbClr val="EAECF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93" name="Rectangle 13">
            <a:extLst>
              <a:ext uri="{FF2B5EF4-FFF2-40B4-BE49-F238E27FC236}">
                <a16:creationId xmlns:a16="http://schemas.microsoft.com/office/drawing/2014/main" id="{EEBB74D9-868B-4E11-A66A-21302B6E56E1}"/>
              </a:ext>
            </a:extLst>
          </p:cNvPr>
          <p:cNvSpPr>
            <a:spLocks noChangeArrowheads="1"/>
          </p:cNvSpPr>
          <p:nvPr/>
        </p:nvSpPr>
        <p:spPr bwMode="auto">
          <a:xfrm>
            <a:off x="3316289" y="1303339"/>
            <a:ext cx="5737225" cy="4713287"/>
          </a:xfrm>
          <a:prstGeom prst="rect">
            <a:avLst/>
          </a:prstGeom>
          <a:solidFill>
            <a:srgbClr val="E9EBF0"/>
          </a:solidFill>
          <a:ln w="47625">
            <a:solidFill>
              <a:srgbClr val="E9EBF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94" name="Rectangle 14">
            <a:extLst>
              <a:ext uri="{FF2B5EF4-FFF2-40B4-BE49-F238E27FC236}">
                <a16:creationId xmlns:a16="http://schemas.microsoft.com/office/drawing/2014/main" id="{32969BA8-DA07-4B58-A129-94E5863AD9BB}"/>
              </a:ext>
            </a:extLst>
          </p:cNvPr>
          <p:cNvSpPr>
            <a:spLocks noChangeArrowheads="1"/>
          </p:cNvSpPr>
          <p:nvPr/>
        </p:nvSpPr>
        <p:spPr bwMode="auto">
          <a:xfrm>
            <a:off x="3316289" y="1303339"/>
            <a:ext cx="5737225" cy="4713287"/>
          </a:xfrm>
          <a:prstGeom prst="rect">
            <a:avLst/>
          </a:prstGeom>
          <a:solidFill>
            <a:srgbClr val="E7EAEF"/>
          </a:solidFill>
          <a:ln w="31750">
            <a:solidFill>
              <a:srgbClr val="E7EA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95" name="Rectangle 15">
            <a:extLst>
              <a:ext uri="{FF2B5EF4-FFF2-40B4-BE49-F238E27FC236}">
                <a16:creationId xmlns:a16="http://schemas.microsoft.com/office/drawing/2014/main" id="{D58A6633-7FFD-4FFE-A41C-A44862B0F72F}"/>
              </a:ext>
            </a:extLst>
          </p:cNvPr>
          <p:cNvSpPr>
            <a:spLocks noChangeArrowheads="1"/>
          </p:cNvSpPr>
          <p:nvPr/>
        </p:nvSpPr>
        <p:spPr bwMode="auto">
          <a:xfrm>
            <a:off x="3316289" y="1303339"/>
            <a:ext cx="5737225" cy="4713287"/>
          </a:xfrm>
          <a:prstGeom prst="rect">
            <a:avLst/>
          </a:prstGeom>
          <a:solidFill>
            <a:srgbClr val="E6E9EF"/>
          </a:solidFill>
          <a:ln w="15875">
            <a:solidFill>
              <a:srgbClr val="E6E9EF"/>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96" name="Rectangle 16">
            <a:extLst>
              <a:ext uri="{FF2B5EF4-FFF2-40B4-BE49-F238E27FC236}">
                <a16:creationId xmlns:a16="http://schemas.microsoft.com/office/drawing/2014/main" id="{FC81594F-4EFB-4738-9B8E-862674C00B51}"/>
              </a:ext>
            </a:extLst>
          </p:cNvPr>
          <p:cNvSpPr>
            <a:spLocks noChangeArrowheads="1"/>
          </p:cNvSpPr>
          <p:nvPr/>
        </p:nvSpPr>
        <p:spPr bwMode="auto">
          <a:xfrm>
            <a:off x="3205164" y="1192214"/>
            <a:ext cx="5818187" cy="4745037"/>
          </a:xfrm>
          <a:prstGeom prst="rect">
            <a:avLst/>
          </a:prstGeom>
          <a:solidFill>
            <a:schemeClr val="accent1">
              <a:lumMod val="60000"/>
              <a:lumOff val="40000"/>
            </a:schemeClr>
          </a:solidFill>
          <a:ln>
            <a:noFill/>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497" name="Freeform 17">
            <a:extLst>
              <a:ext uri="{FF2B5EF4-FFF2-40B4-BE49-F238E27FC236}">
                <a16:creationId xmlns:a16="http://schemas.microsoft.com/office/drawing/2014/main" id="{1A589076-E289-4C43-AD55-C5284B7F0876}"/>
              </a:ext>
            </a:extLst>
          </p:cNvPr>
          <p:cNvSpPr>
            <a:spLocks/>
          </p:cNvSpPr>
          <p:nvPr/>
        </p:nvSpPr>
        <p:spPr bwMode="auto">
          <a:xfrm>
            <a:off x="3205164" y="1192214"/>
            <a:ext cx="5818187" cy="4745037"/>
          </a:xfrm>
          <a:custGeom>
            <a:avLst/>
            <a:gdLst>
              <a:gd name="T0" fmla="*/ 0 w 3665"/>
              <a:gd name="T1" fmla="*/ 0 h 2989"/>
              <a:gd name="T2" fmla="*/ 0 w 3665"/>
              <a:gd name="T3" fmla="*/ 2147483646 h 2989"/>
              <a:gd name="T4" fmla="*/ 2147483646 w 3665"/>
              <a:gd name="T5" fmla="*/ 2147483646 h 2989"/>
              <a:gd name="T6" fmla="*/ 0 60000 65536"/>
              <a:gd name="T7" fmla="*/ 0 60000 65536"/>
              <a:gd name="T8" fmla="*/ 0 60000 65536"/>
            </a:gdLst>
            <a:ahLst/>
            <a:cxnLst>
              <a:cxn ang="T6">
                <a:pos x="T0" y="T1"/>
              </a:cxn>
              <a:cxn ang="T7">
                <a:pos x="T2" y="T3"/>
              </a:cxn>
              <a:cxn ang="T8">
                <a:pos x="T4" y="T5"/>
              </a:cxn>
            </a:cxnLst>
            <a:rect l="0" t="0" r="r" b="b"/>
            <a:pathLst>
              <a:path w="3665" h="2989">
                <a:moveTo>
                  <a:pt x="0" y="0"/>
                </a:moveTo>
                <a:lnTo>
                  <a:pt x="0" y="2989"/>
                </a:lnTo>
                <a:lnTo>
                  <a:pt x="3665" y="2989"/>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98" name="Line 18">
            <a:extLst>
              <a:ext uri="{FF2B5EF4-FFF2-40B4-BE49-F238E27FC236}">
                <a16:creationId xmlns:a16="http://schemas.microsoft.com/office/drawing/2014/main" id="{EA39EC97-97A5-484D-BE55-DC684C12FBCE}"/>
              </a:ext>
            </a:extLst>
          </p:cNvPr>
          <p:cNvSpPr>
            <a:spLocks noChangeShapeType="1"/>
          </p:cNvSpPr>
          <p:nvPr/>
        </p:nvSpPr>
        <p:spPr bwMode="auto">
          <a:xfrm>
            <a:off x="3205163" y="1573214"/>
            <a:ext cx="12700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9" name="Line 19">
            <a:extLst>
              <a:ext uri="{FF2B5EF4-FFF2-40B4-BE49-F238E27FC236}">
                <a16:creationId xmlns:a16="http://schemas.microsoft.com/office/drawing/2014/main" id="{BAA71CF9-EC57-48F0-B200-502C773C30B0}"/>
              </a:ext>
            </a:extLst>
          </p:cNvPr>
          <p:cNvSpPr>
            <a:spLocks noChangeShapeType="1"/>
          </p:cNvSpPr>
          <p:nvPr/>
        </p:nvSpPr>
        <p:spPr bwMode="auto">
          <a:xfrm>
            <a:off x="3205163" y="1873250"/>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0" name="Line 20">
            <a:extLst>
              <a:ext uri="{FF2B5EF4-FFF2-40B4-BE49-F238E27FC236}">
                <a16:creationId xmlns:a16="http://schemas.microsoft.com/office/drawing/2014/main" id="{90BD5DA6-ADD3-4009-B44A-98DD25C421B6}"/>
              </a:ext>
            </a:extLst>
          </p:cNvPr>
          <p:cNvSpPr>
            <a:spLocks noChangeShapeType="1"/>
          </p:cNvSpPr>
          <p:nvPr/>
        </p:nvSpPr>
        <p:spPr bwMode="auto">
          <a:xfrm>
            <a:off x="3205163" y="2190750"/>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1" name="Line 21">
            <a:extLst>
              <a:ext uri="{FF2B5EF4-FFF2-40B4-BE49-F238E27FC236}">
                <a16:creationId xmlns:a16="http://schemas.microsoft.com/office/drawing/2014/main" id="{5C0BE2CE-83D8-404C-AD02-BDFAADE45D82}"/>
              </a:ext>
            </a:extLst>
          </p:cNvPr>
          <p:cNvSpPr>
            <a:spLocks noChangeShapeType="1"/>
          </p:cNvSpPr>
          <p:nvPr/>
        </p:nvSpPr>
        <p:spPr bwMode="auto">
          <a:xfrm>
            <a:off x="3205163" y="2508250"/>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2" name="Line 22">
            <a:extLst>
              <a:ext uri="{FF2B5EF4-FFF2-40B4-BE49-F238E27FC236}">
                <a16:creationId xmlns:a16="http://schemas.microsoft.com/office/drawing/2014/main" id="{C4258585-566A-4EB6-8308-A913331224CD}"/>
              </a:ext>
            </a:extLst>
          </p:cNvPr>
          <p:cNvSpPr>
            <a:spLocks noChangeShapeType="1"/>
          </p:cNvSpPr>
          <p:nvPr/>
        </p:nvSpPr>
        <p:spPr bwMode="auto">
          <a:xfrm>
            <a:off x="3205163" y="2809875"/>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3" name="Line 23">
            <a:extLst>
              <a:ext uri="{FF2B5EF4-FFF2-40B4-BE49-F238E27FC236}">
                <a16:creationId xmlns:a16="http://schemas.microsoft.com/office/drawing/2014/main" id="{2B481E25-FB1F-4E01-B0BA-7CAAA4B57862}"/>
              </a:ext>
            </a:extLst>
          </p:cNvPr>
          <p:cNvSpPr>
            <a:spLocks noChangeShapeType="1"/>
          </p:cNvSpPr>
          <p:nvPr/>
        </p:nvSpPr>
        <p:spPr bwMode="auto">
          <a:xfrm>
            <a:off x="3205163" y="3127375"/>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4" name="Line 24">
            <a:extLst>
              <a:ext uri="{FF2B5EF4-FFF2-40B4-BE49-F238E27FC236}">
                <a16:creationId xmlns:a16="http://schemas.microsoft.com/office/drawing/2014/main" id="{8E3A198F-0756-4B52-8B02-D934B53A09F1}"/>
              </a:ext>
            </a:extLst>
          </p:cNvPr>
          <p:cNvSpPr>
            <a:spLocks noChangeShapeType="1"/>
          </p:cNvSpPr>
          <p:nvPr/>
        </p:nvSpPr>
        <p:spPr bwMode="auto">
          <a:xfrm>
            <a:off x="3205163" y="3444875"/>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5" name="Line 25">
            <a:extLst>
              <a:ext uri="{FF2B5EF4-FFF2-40B4-BE49-F238E27FC236}">
                <a16:creationId xmlns:a16="http://schemas.microsoft.com/office/drawing/2014/main" id="{E6C025B1-39AB-4A4F-9943-DFEA40E8201A}"/>
              </a:ext>
            </a:extLst>
          </p:cNvPr>
          <p:cNvSpPr>
            <a:spLocks noChangeShapeType="1"/>
          </p:cNvSpPr>
          <p:nvPr/>
        </p:nvSpPr>
        <p:spPr bwMode="auto">
          <a:xfrm>
            <a:off x="3205163" y="3762375"/>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6" name="Line 26">
            <a:extLst>
              <a:ext uri="{FF2B5EF4-FFF2-40B4-BE49-F238E27FC236}">
                <a16:creationId xmlns:a16="http://schemas.microsoft.com/office/drawing/2014/main" id="{71B1B2DD-D57B-4894-906C-39FE035C4EDB}"/>
              </a:ext>
            </a:extLst>
          </p:cNvPr>
          <p:cNvSpPr>
            <a:spLocks noChangeShapeType="1"/>
          </p:cNvSpPr>
          <p:nvPr/>
        </p:nvSpPr>
        <p:spPr bwMode="auto">
          <a:xfrm>
            <a:off x="3205163" y="4064000"/>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7" name="Line 27">
            <a:extLst>
              <a:ext uri="{FF2B5EF4-FFF2-40B4-BE49-F238E27FC236}">
                <a16:creationId xmlns:a16="http://schemas.microsoft.com/office/drawing/2014/main" id="{0590E337-EFF1-41B4-9A03-7BCEE64A3508}"/>
              </a:ext>
            </a:extLst>
          </p:cNvPr>
          <p:cNvSpPr>
            <a:spLocks noChangeShapeType="1"/>
          </p:cNvSpPr>
          <p:nvPr/>
        </p:nvSpPr>
        <p:spPr bwMode="auto">
          <a:xfrm>
            <a:off x="3205163" y="4381500"/>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8" name="Line 28">
            <a:extLst>
              <a:ext uri="{FF2B5EF4-FFF2-40B4-BE49-F238E27FC236}">
                <a16:creationId xmlns:a16="http://schemas.microsoft.com/office/drawing/2014/main" id="{94BDBE49-E1DC-4890-9F39-84F08A4AABEB}"/>
              </a:ext>
            </a:extLst>
          </p:cNvPr>
          <p:cNvSpPr>
            <a:spLocks noChangeShapeType="1"/>
          </p:cNvSpPr>
          <p:nvPr/>
        </p:nvSpPr>
        <p:spPr bwMode="auto">
          <a:xfrm>
            <a:off x="3205163" y="4699000"/>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9" name="Line 29">
            <a:extLst>
              <a:ext uri="{FF2B5EF4-FFF2-40B4-BE49-F238E27FC236}">
                <a16:creationId xmlns:a16="http://schemas.microsoft.com/office/drawing/2014/main" id="{300E0CA4-E0A1-427C-AAEE-4B1574D172AC}"/>
              </a:ext>
            </a:extLst>
          </p:cNvPr>
          <p:cNvSpPr>
            <a:spLocks noChangeShapeType="1"/>
          </p:cNvSpPr>
          <p:nvPr/>
        </p:nvSpPr>
        <p:spPr bwMode="auto">
          <a:xfrm>
            <a:off x="3205163" y="5000625"/>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0" name="Line 30">
            <a:extLst>
              <a:ext uri="{FF2B5EF4-FFF2-40B4-BE49-F238E27FC236}">
                <a16:creationId xmlns:a16="http://schemas.microsoft.com/office/drawing/2014/main" id="{4FA9C9B6-381C-4140-BAC0-91807E8B54CD}"/>
              </a:ext>
            </a:extLst>
          </p:cNvPr>
          <p:cNvSpPr>
            <a:spLocks noChangeShapeType="1"/>
          </p:cNvSpPr>
          <p:nvPr/>
        </p:nvSpPr>
        <p:spPr bwMode="auto">
          <a:xfrm>
            <a:off x="3205163" y="5318125"/>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1" name="Line 31">
            <a:extLst>
              <a:ext uri="{FF2B5EF4-FFF2-40B4-BE49-F238E27FC236}">
                <a16:creationId xmlns:a16="http://schemas.microsoft.com/office/drawing/2014/main" id="{FA657EC6-9983-451E-BD06-69CDA87E2559}"/>
              </a:ext>
            </a:extLst>
          </p:cNvPr>
          <p:cNvSpPr>
            <a:spLocks noChangeShapeType="1"/>
          </p:cNvSpPr>
          <p:nvPr/>
        </p:nvSpPr>
        <p:spPr bwMode="auto">
          <a:xfrm>
            <a:off x="3205163" y="5635625"/>
            <a:ext cx="12700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2" name="Line 32">
            <a:extLst>
              <a:ext uri="{FF2B5EF4-FFF2-40B4-BE49-F238E27FC236}">
                <a16:creationId xmlns:a16="http://schemas.microsoft.com/office/drawing/2014/main" id="{79F7B2D6-F0E3-480C-873A-C690BFF9E00F}"/>
              </a:ext>
            </a:extLst>
          </p:cNvPr>
          <p:cNvSpPr>
            <a:spLocks noChangeShapeType="1"/>
          </p:cNvSpPr>
          <p:nvPr/>
        </p:nvSpPr>
        <p:spPr bwMode="auto">
          <a:xfrm>
            <a:off x="3584575" y="5810250"/>
            <a:ext cx="1588"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3" name="Line 33">
            <a:extLst>
              <a:ext uri="{FF2B5EF4-FFF2-40B4-BE49-F238E27FC236}">
                <a16:creationId xmlns:a16="http://schemas.microsoft.com/office/drawing/2014/main" id="{AE39EE08-B657-46EE-A055-F72B764C3889}"/>
              </a:ext>
            </a:extLst>
          </p:cNvPr>
          <p:cNvSpPr>
            <a:spLocks noChangeShapeType="1"/>
          </p:cNvSpPr>
          <p:nvPr/>
        </p:nvSpPr>
        <p:spPr bwMode="auto">
          <a:xfrm>
            <a:off x="3963989" y="5810250"/>
            <a:ext cx="1587"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4" name="Line 34">
            <a:extLst>
              <a:ext uri="{FF2B5EF4-FFF2-40B4-BE49-F238E27FC236}">
                <a16:creationId xmlns:a16="http://schemas.microsoft.com/office/drawing/2014/main" id="{1CE1044F-1214-481F-88D3-13EC287AF285}"/>
              </a:ext>
            </a:extLst>
          </p:cNvPr>
          <p:cNvSpPr>
            <a:spLocks noChangeShapeType="1"/>
          </p:cNvSpPr>
          <p:nvPr/>
        </p:nvSpPr>
        <p:spPr bwMode="auto">
          <a:xfrm>
            <a:off x="4343400" y="5810250"/>
            <a:ext cx="1588"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5" name="Line 35">
            <a:extLst>
              <a:ext uri="{FF2B5EF4-FFF2-40B4-BE49-F238E27FC236}">
                <a16:creationId xmlns:a16="http://schemas.microsoft.com/office/drawing/2014/main" id="{557BA54C-CE88-4F05-AFB5-F4D1BD84F8AA}"/>
              </a:ext>
            </a:extLst>
          </p:cNvPr>
          <p:cNvSpPr>
            <a:spLocks noChangeShapeType="1"/>
          </p:cNvSpPr>
          <p:nvPr/>
        </p:nvSpPr>
        <p:spPr bwMode="auto">
          <a:xfrm>
            <a:off x="4722814" y="5810250"/>
            <a:ext cx="1587"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6" name="Line 36">
            <a:extLst>
              <a:ext uri="{FF2B5EF4-FFF2-40B4-BE49-F238E27FC236}">
                <a16:creationId xmlns:a16="http://schemas.microsoft.com/office/drawing/2014/main" id="{BB16C7D9-6186-48DC-A7CE-7AA4A3D17953}"/>
              </a:ext>
            </a:extLst>
          </p:cNvPr>
          <p:cNvSpPr>
            <a:spLocks noChangeShapeType="1"/>
          </p:cNvSpPr>
          <p:nvPr/>
        </p:nvSpPr>
        <p:spPr bwMode="auto">
          <a:xfrm>
            <a:off x="5102225" y="5810250"/>
            <a:ext cx="1588"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7" name="Line 37">
            <a:extLst>
              <a:ext uri="{FF2B5EF4-FFF2-40B4-BE49-F238E27FC236}">
                <a16:creationId xmlns:a16="http://schemas.microsoft.com/office/drawing/2014/main" id="{6E40B296-F899-4FFC-A44A-8BC747EB91A8}"/>
              </a:ext>
            </a:extLst>
          </p:cNvPr>
          <p:cNvSpPr>
            <a:spLocks noChangeShapeType="1"/>
          </p:cNvSpPr>
          <p:nvPr/>
        </p:nvSpPr>
        <p:spPr bwMode="auto">
          <a:xfrm>
            <a:off x="5481639" y="5810250"/>
            <a:ext cx="1587"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8" name="Line 38">
            <a:extLst>
              <a:ext uri="{FF2B5EF4-FFF2-40B4-BE49-F238E27FC236}">
                <a16:creationId xmlns:a16="http://schemas.microsoft.com/office/drawing/2014/main" id="{5E8C57A5-F339-41B1-B51B-9900D646092D}"/>
              </a:ext>
            </a:extLst>
          </p:cNvPr>
          <p:cNvSpPr>
            <a:spLocks noChangeShapeType="1"/>
          </p:cNvSpPr>
          <p:nvPr/>
        </p:nvSpPr>
        <p:spPr bwMode="auto">
          <a:xfrm>
            <a:off x="5861050" y="5810250"/>
            <a:ext cx="1588"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19" name="Line 39">
            <a:extLst>
              <a:ext uri="{FF2B5EF4-FFF2-40B4-BE49-F238E27FC236}">
                <a16:creationId xmlns:a16="http://schemas.microsoft.com/office/drawing/2014/main" id="{22387862-34FC-4D82-950C-2354B32F6D60}"/>
              </a:ext>
            </a:extLst>
          </p:cNvPr>
          <p:cNvSpPr>
            <a:spLocks noChangeShapeType="1"/>
          </p:cNvSpPr>
          <p:nvPr/>
        </p:nvSpPr>
        <p:spPr bwMode="auto">
          <a:xfrm>
            <a:off x="6240464" y="5810250"/>
            <a:ext cx="1587"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20" name="Line 40">
            <a:extLst>
              <a:ext uri="{FF2B5EF4-FFF2-40B4-BE49-F238E27FC236}">
                <a16:creationId xmlns:a16="http://schemas.microsoft.com/office/drawing/2014/main" id="{33149DF8-63D4-488C-A61F-5F731DFC41EF}"/>
              </a:ext>
            </a:extLst>
          </p:cNvPr>
          <p:cNvSpPr>
            <a:spLocks noChangeShapeType="1"/>
          </p:cNvSpPr>
          <p:nvPr/>
        </p:nvSpPr>
        <p:spPr bwMode="auto">
          <a:xfrm>
            <a:off x="6619875" y="5810250"/>
            <a:ext cx="1588"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21" name="Line 41">
            <a:extLst>
              <a:ext uri="{FF2B5EF4-FFF2-40B4-BE49-F238E27FC236}">
                <a16:creationId xmlns:a16="http://schemas.microsoft.com/office/drawing/2014/main" id="{4BC3F8B2-1FF6-40D2-8591-2A1F4C1196FA}"/>
              </a:ext>
            </a:extLst>
          </p:cNvPr>
          <p:cNvSpPr>
            <a:spLocks noChangeShapeType="1"/>
          </p:cNvSpPr>
          <p:nvPr/>
        </p:nvSpPr>
        <p:spPr bwMode="auto">
          <a:xfrm>
            <a:off x="6999289" y="5810250"/>
            <a:ext cx="1587" cy="127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3466" name="Group 42">
            <a:extLst>
              <a:ext uri="{FF2B5EF4-FFF2-40B4-BE49-F238E27FC236}">
                <a16:creationId xmlns:a16="http://schemas.microsoft.com/office/drawing/2014/main" id="{9AA922CA-FEF5-4B58-B225-895761DF7E6D}"/>
              </a:ext>
            </a:extLst>
          </p:cNvPr>
          <p:cNvGrpSpPr>
            <a:grpSpLocks/>
          </p:cNvGrpSpPr>
          <p:nvPr/>
        </p:nvGrpSpPr>
        <p:grpSpPr bwMode="auto">
          <a:xfrm>
            <a:off x="3395663" y="3317875"/>
            <a:ext cx="3429000" cy="2254250"/>
            <a:chOff x="1179" y="2090"/>
            <a:chExt cx="2160" cy="1420"/>
          </a:xfrm>
        </p:grpSpPr>
        <p:sp>
          <p:nvSpPr>
            <p:cNvPr id="20628" name="Line 43">
              <a:extLst>
                <a:ext uri="{FF2B5EF4-FFF2-40B4-BE49-F238E27FC236}">
                  <a16:creationId xmlns:a16="http://schemas.microsoft.com/office/drawing/2014/main" id="{758151BE-465B-47DE-AF94-A0B0421E966B}"/>
                </a:ext>
              </a:extLst>
            </p:cNvPr>
            <p:cNvSpPr>
              <a:spLocks noChangeShapeType="1"/>
            </p:cNvSpPr>
            <p:nvPr/>
          </p:nvSpPr>
          <p:spPr bwMode="auto">
            <a:xfrm flipH="1">
              <a:off x="1179" y="3350"/>
              <a:ext cx="239" cy="160"/>
            </a:xfrm>
            <a:prstGeom prst="line">
              <a:avLst/>
            </a:prstGeom>
            <a:noFill/>
            <a:ln w="47625">
              <a:solidFill>
                <a:srgbClr val="AD0D1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9" name="Line 44">
              <a:extLst>
                <a:ext uri="{FF2B5EF4-FFF2-40B4-BE49-F238E27FC236}">
                  <a16:creationId xmlns:a16="http://schemas.microsoft.com/office/drawing/2014/main" id="{100DE824-CCA4-43A0-ADCC-28D8EEEDA802}"/>
                </a:ext>
              </a:extLst>
            </p:cNvPr>
            <p:cNvSpPr>
              <a:spLocks noChangeShapeType="1"/>
            </p:cNvSpPr>
            <p:nvPr/>
          </p:nvSpPr>
          <p:spPr bwMode="auto">
            <a:xfrm flipH="1">
              <a:off x="1418" y="3190"/>
              <a:ext cx="239" cy="160"/>
            </a:xfrm>
            <a:prstGeom prst="line">
              <a:avLst/>
            </a:prstGeom>
            <a:noFill/>
            <a:ln w="47625">
              <a:solidFill>
                <a:srgbClr val="AD0D1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30" name="Line 45">
              <a:extLst>
                <a:ext uri="{FF2B5EF4-FFF2-40B4-BE49-F238E27FC236}">
                  <a16:creationId xmlns:a16="http://schemas.microsoft.com/office/drawing/2014/main" id="{7120C34A-A09F-4904-AD58-92D495F7B4D1}"/>
                </a:ext>
              </a:extLst>
            </p:cNvPr>
            <p:cNvSpPr>
              <a:spLocks noChangeShapeType="1"/>
            </p:cNvSpPr>
            <p:nvPr/>
          </p:nvSpPr>
          <p:spPr bwMode="auto">
            <a:xfrm flipH="1">
              <a:off x="1657" y="3030"/>
              <a:ext cx="239" cy="160"/>
            </a:xfrm>
            <a:prstGeom prst="line">
              <a:avLst/>
            </a:prstGeom>
            <a:noFill/>
            <a:ln w="47625">
              <a:solidFill>
                <a:srgbClr val="AD0D1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31" name="Line 46">
              <a:extLst>
                <a:ext uri="{FF2B5EF4-FFF2-40B4-BE49-F238E27FC236}">
                  <a16:creationId xmlns:a16="http://schemas.microsoft.com/office/drawing/2014/main" id="{B6A3C019-EC40-4403-930E-F1C979FB3958}"/>
                </a:ext>
              </a:extLst>
            </p:cNvPr>
            <p:cNvSpPr>
              <a:spLocks noChangeShapeType="1"/>
            </p:cNvSpPr>
            <p:nvPr/>
          </p:nvSpPr>
          <p:spPr bwMode="auto">
            <a:xfrm flipH="1">
              <a:off x="1896" y="2880"/>
              <a:ext cx="239" cy="150"/>
            </a:xfrm>
            <a:prstGeom prst="line">
              <a:avLst/>
            </a:prstGeom>
            <a:noFill/>
            <a:ln w="47625">
              <a:solidFill>
                <a:srgbClr val="AD0D1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32" name="Line 47">
              <a:extLst>
                <a:ext uri="{FF2B5EF4-FFF2-40B4-BE49-F238E27FC236}">
                  <a16:creationId xmlns:a16="http://schemas.microsoft.com/office/drawing/2014/main" id="{A7238C51-2ABC-47B4-93CA-FEB2EB61B438}"/>
                </a:ext>
              </a:extLst>
            </p:cNvPr>
            <p:cNvSpPr>
              <a:spLocks noChangeShapeType="1"/>
            </p:cNvSpPr>
            <p:nvPr/>
          </p:nvSpPr>
          <p:spPr bwMode="auto">
            <a:xfrm flipH="1">
              <a:off x="2135" y="2720"/>
              <a:ext cx="238" cy="160"/>
            </a:xfrm>
            <a:prstGeom prst="line">
              <a:avLst/>
            </a:prstGeom>
            <a:noFill/>
            <a:ln w="47625">
              <a:solidFill>
                <a:srgbClr val="AD0D1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33" name="Line 48">
              <a:extLst>
                <a:ext uri="{FF2B5EF4-FFF2-40B4-BE49-F238E27FC236}">
                  <a16:creationId xmlns:a16="http://schemas.microsoft.com/office/drawing/2014/main" id="{AB0C5C5A-B6DE-4643-9F93-490C01415915}"/>
                </a:ext>
              </a:extLst>
            </p:cNvPr>
            <p:cNvSpPr>
              <a:spLocks noChangeShapeType="1"/>
            </p:cNvSpPr>
            <p:nvPr/>
          </p:nvSpPr>
          <p:spPr bwMode="auto">
            <a:xfrm flipH="1">
              <a:off x="2373" y="2560"/>
              <a:ext cx="239" cy="160"/>
            </a:xfrm>
            <a:prstGeom prst="line">
              <a:avLst/>
            </a:prstGeom>
            <a:noFill/>
            <a:ln w="47625">
              <a:solidFill>
                <a:srgbClr val="AD0D1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34" name="Line 49">
              <a:extLst>
                <a:ext uri="{FF2B5EF4-FFF2-40B4-BE49-F238E27FC236}">
                  <a16:creationId xmlns:a16="http://schemas.microsoft.com/office/drawing/2014/main" id="{8BCD647D-54A3-4328-B464-383FC8C2B89A}"/>
                </a:ext>
              </a:extLst>
            </p:cNvPr>
            <p:cNvSpPr>
              <a:spLocks noChangeShapeType="1"/>
            </p:cNvSpPr>
            <p:nvPr/>
          </p:nvSpPr>
          <p:spPr bwMode="auto">
            <a:xfrm flipH="1">
              <a:off x="2612" y="2400"/>
              <a:ext cx="249" cy="160"/>
            </a:xfrm>
            <a:prstGeom prst="line">
              <a:avLst/>
            </a:prstGeom>
            <a:noFill/>
            <a:ln w="47625">
              <a:solidFill>
                <a:srgbClr val="AD0D1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35" name="Line 50">
              <a:extLst>
                <a:ext uri="{FF2B5EF4-FFF2-40B4-BE49-F238E27FC236}">
                  <a16:creationId xmlns:a16="http://schemas.microsoft.com/office/drawing/2014/main" id="{BEF4491F-F0C4-41AF-A994-CE9F7CC25026}"/>
                </a:ext>
              </a:extLst>
            </p:cNvPr>
            <p:cNvSpPr>
              <a:spLocks noChangeShapeType="1"/>
            </p:cNvSpPr>
            <p:nvPr/>
          </p:nvSpPr>
          <p:spPr bwMode="auto">
            <a:xfrm flipH="1">
              <a:off x="2861" y="2250"/>
              <a:ext cx="239" cy="150"/>
            </a:xfrm>
            <a:prstGeom prst="line">
              <a:avLst/>
            </a:prstGeom>
            <a:noFill/>
            <a:ln w="47625">
              <a:solidFill>
                <a:srgbClr val="AD0D1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36" name="Line 51">
              <a:extLst>
                <a:ext uri="{FF2B5EF4-FFF2-40B4-BE49-F238E27FC236}">
                  <a16:creationId xmlns:a16="http://schemas.microsoft.com/office/drawing/2014/main" id="{0663A189-0F5C-4B43-B0C9-6BA461A0590E}"/>
                </a:ext>
              </a:extLst>
            </p:cNvPr>
            <p:cNvSpPr>
              <a:spLocks noChangeShapeType="1"/>
            </p:cNvSpPr>
            <p:nvPr/>
          </p:nvSpPr>
          <p:spPr bwMode="auto">
            <a:xfrm flipH="1">
              <a:off x="3100" y="2090"/>
              <a:ext cx="239" cy="160"/>
            </a:xfrm>
            <a:prstGeom prst="line">
              <a:avLst/>
            </a:prstGeom>
            <a:noFill/>
            <a:ln w="47625">
              <a:solidFill>
                <a:srgbClr val="AD0D1B"/>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76" name="Group 52">
            <a:extLst>
              <a:ext uri="{FF2B5EF4-FFF2-40B4-BE49-F238E27FC236}">
                <a16:creationId xmlns:a16="http://schemas.microsoft.com/office/drawing/2014/main" id="{59C7164F-8E9F-4E28-91AB-24BA358E38A3}"/>
              </a:ext>
            </a:extLst>
          </p:cNvPr>
          <p:cNvGrpSpPr>
            <a:grpSpLocks/>
          </p:cNvGrpSpPr>
          <p:nvPr/>
        </p:nvGrpSpPr>
        <p:grpSpPr bwMode="auto">
          <a:xfrm>
            <a:off x="3584575" y="2190751"/>
            <a:ext cx="3430588" cy="3381375"/>
            <a:chOff x="1298" y="1380"/>
            <a:chExt cx="2161" cy="2130"/>
          </a:xfrm>
        </p:grpSpPr>
        <p:sp>
          <p:nvSpPr>
            <p:cNvPr id="20619" name="Line 53">
              <a:extLst>
                <a:ext uri="{FF2B5EF4-FFF2-40B4-BE49-F238E27FC236}">
                  <a16:creationId xmlns:a16="http://schemas.microsoft.com/office/drawing/2014/main" id="{D98B1AC6-F301-4053-9B5E-FD7C6DAA1556}"/>
                </a:ext>
              </a:extLst>
            </p:cNvPr>
            <p:cNvSpPr>
              <a:spLocks noChangeShapeType="1"/>
            </p:cNvSpPr>
            <p:nvPr/>
          </p:nvSpPr>
          <p:spPr bwMode="auto">
            <a:xfrm flipH="1" flipV="1">
              <a:off x="1298" y="1380"/>
              <a:ext cx="239" cy="11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0" name="Line 54">
              <a:extLst>
                <a:ext uri="{FF2B5EF4-FFF2-40B4-BE49-F238E27FC236}">
                  <a16:creationId xmlns:a16="http://schemas.microsoft.com/office/drawing/2014/main" id="{464174A2-EB7B-42CD-AF4E-BF3AF954E3F3}"/>
                </a:ext>
              </a:extLst>
            </p:cNvPr>
            <p:cNvSpPr>
              <a:spLocks noChangeShapeType="1"/>
            </p:cNvSpPr>
            <p:nvPr/>
          </p:nvSpPr>
          <p:spPr bwMode="auto">
            <a:xfrm flipH="1" flipV="1">
              <a:off x="1537" y="2560"/>
              <a:ext cx="239" cy="40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1" name="Line 55">
              <a:extLst>
                <a:ext uri="{FF2B5EF4-FFF2-40B4-BE49-F238E27FC236}">
                  <a16:creationId xmlns:a16="http://schemas.microsoft.com/office/drawing/2014/main" id="{4395D691-C544-4DB2-92C8-6B570ADB7F4F}"/>
                </a:ext>
              </a:extLst>
            </p:cNvPr>
            <p:cNvSpPr>
              <a:spLocks noChangeShapeType="1"/>
            </p:cNvSpPr>
            <p:nvPr/>
          </p:nvSpPr>
          <p:spPr bwMode="auto">
            <a:xfrm flipH="1" flipV="1">
              <a:off x="1776" y="2960"/>
              <a:ext cx="239" cy="19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2" name="Line 56">
              <a:extLst>
                <a:ext uri="{FF2B5EF4-FFF2-40B4-BE49-F238E27FC236}">
                  <a16:creationId xmlns:a16="http://schemas.microsoft.com/office/drawing/2014/main" id="{241E5BE8-45BC-412C-B2C8-319ACD5735B2}"/>
                </a:ext>
              </a:extLst>
            </p:cNvPr>
            <p:cNvSpPr>
              <a:spLocks noChangeShapeType="1"/>
            </p:cNvSpPr>
            <p:nvPr/>
          </p:nvSpPr>
          <p:spPr bwMode="auto">
            <a:xfrm flipH="1" flipV="1">
              <a:off x="2015" y="3150"/>
              <a:ext cx="239" cy="12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3" name="Line 57">
              <a:extLst>
                <a:ext uri="{FF2B5EF4-FFF2-40B4-BE49-F238E27FC236}">
                  <a16:creationId xmlns:a16="http://schemas.microsoft.com/office/drawing/2014/main" id="{63384FDE-B434-4045-8018-699549F380DD}"/>
                </a:ext>
              </a:extLst>
            </p:cNvPr>
            <p:cNvSpPr>
              <a:spLocks noChangeShapeType="1"/>
            </p:cNvSpPr>
            <p:nvPr/>
          </p:nvSpPr>
          <p:spPr bwMode="auto">
            <a:xfrm flipH="1" flipV="1">
              <a:off x="2254" y="3270"/>
              <a:ext cx="239" cy="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4" name="Line 58">
              <a:extLst>
                <a:ext uri="{FF2B5EF4-FFF2-40B4-BE49-F238E27FC236}">
                  <a16:creationId xmlns:a16="http://schemas.microsoft.com/office/drawing/2014/main" id="{8D65EC7B-F9DD-46CE-80AD-43BCAECBC898}"/>
                </a:ext>
              </a:extLst>
            </p:cNvPr>
            <p:cNvSpPr>
              <a:spLocks noChangeShapeType="1"/>
            </p:cNvSpPr>
            <p:nvPr/>
          </p:nvSpPr>
          <p:spPr bwMode="auto">
            <a:xfrm flipH="1" flipV="1">
              <a:off x="2493" y="3350"/>
              <a:ext cx="239" cy="6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5" name="Line 59">
              <a:extLst>
                <a:ext uri="{FF2B5EF4-FFF2-40B4-BE49-F238E27FC236}">
                  <a16:creationId xmlns:a16="http://schemas.microsoft.com/office/drawing/2014/main" id="{CDEC6475-C350-4048-BA32-09570B3E81DB}"/>
                </a:ext>
              </a:extLst>
            </p:cNvPr>
            <p:cNvSpPr>
              <a:spLocks noChangeShapeType="1"/>
            </p:cNvSpPr>
            <p:nvPr/>
          </p:nvSpPr>
          <p:spPr bwMode="auto">
            <a:xfrm flipH="1" flipV="1">
              <a:off x="2732" y="3410"/>
              <a:ext cx="249" cy="3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6" name="Line 60">
              <a:extLst>
                <a:ext uri="{FF2B5EF4-FFF2-40B4-BE49-F238E27FC236}">
                  <a16:creationId xmlns:a16="http://schemas.microsoft.com/office/drawing/2014/main" id="{D7131946-C575-46FB-B712-2580F262653C}"/>
                </a:ext>
              </a:extLst>
            </p:cNvPr>
            <p:cNvSpPr>
              <a:spLocks noChangeShapeType="1"/>
            </p:cNvSpPr>
            <p:nvPr/>
          </p:nvSpPr>
          <p:spPr bwMode="auto">
            <a:xfrm flipH="1" flipV="1">
              <a:off x="2981" y="3440"/>
              <a:ext cx="239" cy="4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27" name="Line 61">
              <a:extLst>
                <a:ext uri="{FF2B5EF4-FFF2-40B4-BE49-F238E27FC236}">
                  <a16:creationId xmlns:a16="http://schemas.microsoft.com/office/drawing/2014/main" id="{18E00F26-8197-42ED-ADF9-1EA54BB93A63}"/>
                </a:ext>
              </a:extLst>
            </p:cNvPr>
            <p:cNvSpPr>
              <a:spLocks noChangeShapeType="1"/>
            </p:cNvSpPr>
            <p:nvPr/>
          </p:nvSpPr>
          <p:spPr bwMode="auto">
            <a:xfrm flipH="1" flipV="1">
              <a:off x="3220" y="3480"/>
              <a:ext cx="239" cy="3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86" name="Group 62">
            <a:extLst>
              <a:ext uri="{FF2B5EF4-FFF2-40B4-BE49-F238E27FC236}">
                <a16:creationId xmlns:a16="http://schemas.microsoft.com/office/drawing/2014/main" id="{1AB88EDC-C716-4E36-99BE-7E074558731C}"/>
              </a:ext>
            </a:extLst>
          </p:cNvPr>
          <p:cNvGrpSpPr>
            <a:grpSpLocks/>
          </p:cNvGrpSpPr>
          <p:nvPr/>
        </p:nvGrpSpPr>
        <p:grpSpPr bwMode="auto">
          <a:xfrm>
            <a:off x="3584575" y="4445001"/>
            <a:ext cx="3430588" cy="1127125"/>
            <a:chOff x="1298" y="2800"/>
            <a:chExt cx="2161" cy="710"/>
          </a:xfrm>
        </p:grpSpPr>
        <p:sp>
          <p:nvSpPr>
            <p:cNvPr id="20610" name="Line 63">
              <a:extLst>
                <a:ext uri="{FF2B5EF4-FFF2-40B4-BE49-F238E27FC236}">
                  <a16:creationId xmlns:a16="http://schemas.microsoft.com/office/drawing/2014/main" id="{2166A9FD-B374-4642-B3F9-3F5C63718743}"/>
                </a:ext>
              </a:extLst>
            </p:cNvPr>
            <p:cNvSpPr>
              <a:spLocks noChangeShapeType="1"/>
            </p:cNvSpPr>
            <p:nvPr/>
          </p:nvSpPr>
          <p:spPr bwMode="auto">
            <a:xfrm flipH="1">
              <a:off x="1298" y="3430"/>
              <a:ext cx="239" cy="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11" name="Line 64">
              <a:extLst>
                <a:ext uri="{FF2B5EF4-FFF2-40B4-BE49-F238E27FC236}">
                  <a16:creationId xmlns:a16="http://schemas.microsoft.com/office/drawing/2014/main" id="{BC48292F-D4D7-48E4-BA75-E7E6F9D2AD6B}"/>
                </a:ext>
              </a:extLst>
            </p:cNvPr>
            <p:cNvSpPr>
              <a:spLocks noChangeShapeType="1"/>
            </p:cNvSpPr>
            <p:nvPr/>
          </p:nvSpPr>
          <p:spPr bwMode="auto">
            <a:xfrm flipH="1">
              <a:off x="1537" y="3350"/>
              <a:ext cx="239" cy="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12" name="Line 65">
              <a:extLst>
                <a:ext uri="{FF2B5EF4-FFF2-40B4-BE49-F238E27FC236}">
                  <a16:creationId xmlns:a16="http://schemas.microsoft.com/office/drawing/2014/main" id="{815FBF57-8D43-45F1-BFF4-D25475EABD3C}"/>
                </a:ext>
              </a:extLst>
            </p:cNvPr>
            <p:cNvSpPr>
              <a:spLocks noChangeShapeType="1"/>
            </p:cNvSpPr>
            <p:nvPr/>
          </p:nvSpPr>
          <p:spPr bwMode="auto">
            <a:xfrm flipH="1">
              <a:off x="1776" y="3270"/>
              <a:ext cx="239" cy="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13" name="Line 66">
              <a:extLst>
                <a:ext uri="{FF2B5EF4-FFF2-40B4-BE49-F238E27FC236}">
                  <a16:creationId xmlns:a16="http://schemas.microsoft.com/office/drawing/2014/main" id="{EAA7D7A5-DE9B-4D0C-B5E6-AB56458783BC}"/>
                </a:ext>
              </a:extLst>
            </p:cNvPr>
            <p:cNvSpPr>
              <a:spLocks noChangeShapeType="1"/>
            </p:cNvSpPr>
            <p:nvPr/>
          </p:nvSpPr>
          <p:spPr bwMode="auto">
            <a:xfrm flipH="1">
              <a:off x="2015" y="3190"/>
              <a:ext cx="239" cy="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14" name="Line 67">
              <a:extLst>
                <a:ext uri="{FF2B5EF4-FFF2-40B4-BE49-F238E27FC236}">
                  <a16:creationId xmlns:a16="http://schemas.microsoft.com/office/drawing/2014/main" id="{F1EA1779-E606-4B79-829E-113AE2B1EB01}"/>
                </a:ext>
              </a:extLst>
            </p:cNvPr>
            <p:cNvSpPr>
              <a:spLocks noChangeShapeType="1"/>
            </p:cNvSpPr>
            <p:nvPr/>
          </p:nvSpPr>
          <p:spPr bwMode="auto">
            <a:xfrm flipH="1">
              <a:off x="2254" y="3110"/>
              <a:ext cx="239" cy="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15" name="Line 68">
              <a:extLst>
                <a:ext uri="{FF2B5EF4-FFF2-40B4-BE49-F238E27FC236}">
                  <a16:creationId xmlns:a16="http://schemas.microsoft.com/office/drawing/2014/main" id="{110FC00C-895A-4281-AAFF-68100376C467}"/>
                </a:ext>
              </a:extLst>
            </p:cNvPr>
            <p:cNvSpPr>
              <a:spLocks noChangeShapeType="1"/>
            </p:cNvSpPr>
            <p:nvPr/>
          </p:nvSpPr>
          <p:spPr bwMode="auto">
            <a:xfrm flipH="1">
              <a:off x="2493" y="3030"/>
              <a:ext cx="239" cy="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16" name="Line 69">
              <a:extLst>
                <a:ext uri="{FF2B5EF4-FFF2-40B4-BE49-F238E27FC236}">
                  <a16:creationId xmlns:a16="http://schemas.microsoft.com/office/drawing/2014/main" id="{CD5F6442-5CD9-4E3C-8FBE-C159427991B6}"/>
                </a:ext>
              </a:extLst>
            </p:cNvPr>
            <p:cNvSpPr>
              <a:spLocks noChangeShapeType="1"/>
            </p:cNvSpPr>
            <p:nvPr/>
          </p:nvSpPr>
          <p:spPr bwMode="auto">
            <a:xfrm flipH="1">
              <a:off x="2732" y="2960"/>
              <a:ext cx="249" cy="7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17" name="Line 70">
              <a:extLst>
                <a:ext uri="{FF2B5EF4-FFF2-40B4-BE49-F238E27FC236}">
                  <a16:creationId xmlns:a16="http://schemas.microsoft.com/office/drawing/2014/main" id="{EDF12A5E-710F-480C-A925-AE893246E707}"/>
                </a:ext>
              </a:extLst>
            </p:cNvPr>
            <p:cNvSpPr>
              <a:spLocks noChangeShapeType="1"/>
            </p:cNvSpPr>
            <p:nvPr/>
          </p:nvSpPr>
          <p:spPr bwMode="auto">
            <a:xfrm flipH="1">
              <a:off x="2981" y="2880"/>
              <a:ext cx="239" cy="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18" name="Line 71">
              <a:extLst>
                <a:ext uri="{FF2B5EF4-FFF2-40B4-BE49-F238E27FC236}">
                  <a16:creationId xmlns:a16="http://schemas.microsoft.com/office/drawing/2014/main" id="{34372942-5544-4A59-9F85-3F0A57B730A5}"/>
                </a:ext>
              </a:extLst>
            </p:cNvPr>
            <p:cNvSpPr>
              <a:spLocks noChangeShapeType="1"/>
            </p:cNvSpPr>
            <p:nvPr/>
          </p:nvSpPr>
          <p:spPr bwMode="auto">
            <a:xfrm flipH="1">
              <a:off x="3220" y="2800"/>
              <a:ext cx="239" cy="8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96" name="Group 72">
            <a:extLst>
              <a:ext uri="{FF2B5EF4-FFF2-40B4-BE49-F238E27FC236}">
                <a16:creationId xmlns:a16="http://schemas.microsoft.com/office/drawing/2014/main" id="{DE09681D-AFE0-418E-8A57-4438402A5BF3}"/>
              </a:ext>
            </a:extLst>
          </p:cNvPr>
          <p:cNvGrpSpPr>
            <a:grpSpLocks/>
          </p:cNvGrpSpPr>
          <p:nvPr/>
        </p:nvGrpSpPr>
        <p:grpSpPr bwMode="auto">
          <a:xfrm>
            <a:off x="3584575" y="1809750"/>
            <a:ext cx="3430588" cy="2509838"/>
            <a:chOff x="1298" y="1140"/>
            <a:chExt cx="2161" cy="1581"/>
          </a:xfrm>
        </p:grpSpPr>
        <p:sp>
          <p:nvSpPr>
            <p:cNvPr id="20601" name="Line 73">
              <a:extLst>
                <a:ext uri="{FF2B5EF4-FFF2-40B4-BE49-F238E27FC236}">
                  <a16:creationId xmlns:a16="http://schemas.microsoft.com/office/drawing/2014/main" id="{1EE3C587-4D6E-44E5-8E20-C838B84A648B}"/>
                </a:ext>
              </a:extLst>
            </p:cNvPr>
            <p:cNvSpPr>
              <a:spLocks noChangeShapeType="1"/>
            </p:cNvSpPr>
            <p:nvPr/>
          </p:nvSpPr>
          <p:spPr bwMode="auto">
            <a:xfrm flipH="1" flipV="1">
              <a:off x="1298" y="1140"/>
              <a:ext cx="239" cy="111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2" name="Line 74">
              <a:extLst>
                <a:ext uri="{FF2B5EF4-FFF2-40B4-BE49-F238E27FC236}">
                  <a16:creationId xmlns:a16="http://schemas.microsoft.com/office/drawing/2014/main" id="{3F47069E-6C77-4D2F-A2C6-5671E83EF2EC}"/>
                </a:ext>
              </a:extLst>
            </p:cNvPr>
            <p:cNvSpPr>
              <a:spLocks noChangeShapeType="1"/>
            </p:cNvSpPr>
            <p:nvPr/>
          </p:nvSpPr>
          <p:spPr bwMode="auto">
            <a:xfrm flipH="1" flipV="1">
              <a:off x="1537" y="2250"/>
              <a:ext cx="239" cy="31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3" name="Line 75">
              <a:extLst>
                <a:ext uri="{FF2B5EF4-FFF2-40B4-BE49-F238E27FC236}">
                  <a16:creationId xmlns:a16="http://schemas.microsoft.com/office/drawing/2014/main" id="{478754C5-898A-48A4-AB49-A25B6D06185E}"/>
                </a:ext>
              </a:extLst>
            </p:cNvPr>
            <p:cNvSpPr>
              <a:spLocks noChangeShapeType="1"/>
            </p:cNvSpPr>
            <p:nvPr/>
          </p:nvSpPr>
          <p:spPr bwMode="auto">
            <a:xfrm flipH="1" flipV="1">
              <a:off x="1776" y="2560"/>
              <a:ext cx="239" cy="12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4" name="Line 76">
              <a:extLst>
                <a:ext uri="{FF2B5EF4-FFF2-40B4-BE49-F238E27FC236}">
                  <a16:creationId xmlns:a16="http://schemas.microsoft.com/office/drawing/2014/main" id="{8831DD65-787D-464B-9C70-2CF7239C922A}"/>
                </a:ext>
              </a:extLst>
            </p:cNvPr>
            <p:cNvSpPr>
              <a:spLocks noChangeShapeType="1"/>
            </p:cNvSpPr>
            <p:nvPr/>
          </p:nvSpPr>
          <p:spPr bwMode="auto">
            <a:xfrm flipH="1" flipV="1">
              <a:off x="2015" y="2680"/>
              <a:ext cx="239" cy="4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5" name="Line 77">
              <a:extLst>
                <a:ext uri="{FF2B5EF4-FFF2-40B4-BE49-F238E27FC236}">
                  <a16:creationId xmlns:a16="http://schemas.microsoft.com/office/drawing/2014/main" id="{43F40DA2-7171-49C5-B27F-1B255E9B8725}"/>
                </a:ext>
              </a:extLst>
            </p:cNvPr>
            <p:cNvSpPr>
              <a:spLocks noChangeShapeType="1"/>
            </p:cNvSpPr>
            <p:nvPr/>
          </p:nvSpPr>
          <p:spPr bwMode="auto">
            <a:xfrm flipH="1">
              <a:off x="2254" y="2720"/>
              <a:ext cx="239" cy="1"/>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6" name="Line 78">
              <a:extLst>
                <a:ext uri="{FF2B5EF4-FFF2-40B4-BE49-F238E27FC236}">
                  <a16:creationId xmlns:a16="http://schemas.microsoft.com/office/drawing/2014/main" id="{1B733AC6-55AE-4FCD-BB99-3EFC0EF56E57}"/>
                </a:ext>
              </a:extLst>
            </p:cNvPr>
            <p:cNvSpPr>
              <a:spLocks noChangeShapeType="1"/>
            </p:cNvSpPr>
            <p:nvPr/>
          </p:nvSpPr>
          <p:spPr bwMode="auto">
            <a:xfrm flipH="1">
              <a:off x="2493" y="2700"/>
              <a:ext cx="239" cy="2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7" name="Line 79">
              <a:extLst>
                <a:ext uri="{FF2B5EF4-FFF2-40B4-BE49-F238E27FC236}">
                  <a16:creationId xmlns:a16="http://schemas.microsoft.com/office/drawing/2014/main" id="{73E1F7CE-DD86-4279-82EF-AA832AF07C6C}"/>
                </a:ext>
              </a:extLst>
            </p:cNvPr>
            <p:cNvSpPr>
              <a:spLocks noChangeShapeType="1"/>
            </p:cNvSpPr>
            <p:nvPr/>
          </p:nvSpPr>
          <p:spPr bwMode="auto">
            <a:xfrm flipH="1">
              <a:off x="2732" y="2660"/>
              <a:ext cx="249" cy="4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8" name="Line 80">
              <a:extLst>
                <a:ext uri="{FF2B5EF4-FFF2-40B4-BE49-F238E27FC236}">
                  <a16:creationId xmlns:a16="http://schemas.microsoft.com/office/drawing/2014/main" id="{A101AC07-8661-41B4-AC3B-686D3E71FA25}"/>
                </a:ext>
              </a:extLst>
            </p:cNvPr>
            <p:cNvSpPr>
              <a:spLocks noChangeShapeType="1"/>
            </p:cNvSpPr>
            <p:nvPr/>
          </p:nvSpPr>
          <p:spPr bwMode="auto">
            <a:xfrm flipH="1">
              <a:off x="2981" y="2620"/>
              <a:ext cx="239" cy="4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09" name="Line 81">
              <a:extLst>
                <a:ext uri="{FF2B5EF4-FFF2-40B4-BE49-F238E27FC236}">
                  <a16:creationId xmlns:a16="http://schemas.microsoft.com/office/drawing/2014/main" id="{265CF007-AEB5-40F6-9BED-D19C3E8E2AB1}"/>
                </a:ext>
              </a:extLst>
            </p:cNvPr>
            <p:cNvSpPr>
              <a:spLocks noChangeShapeType="1"/>
            </p:cNvSpPr>
            <p:nvPr/>
          </p:nvSpPr>
          <p:spPr bwMode="auto">
            <a:xfrm flipH="1">
              <a:off x="3220" y="2560"/>
              <a:ext cx="239" cy="60"/>
            </a:xfrm>
            <a:prstGeom prst="line">
              <a:avLst/>
            </a:prstGeom>
            <a:noFill/>
            <a:ln w="47625">
              <a:solidFill>
                <a:srgbClr val="003F95"/>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506" name="Group 82">
            <a:extLst>
              <a:ext uri="{FF2B5EF4-FFF2-40B4-BE49-F238E27FC236}">
                <a16:creationId xmlns:a16="http://schemas.microsoft.com/office/drawing/2014/main" id="{4FF5565E-D1CC-4EBA-A683-8DB786432F67}"/>
              </a:ext>
            </a:extLst>
          </p:cNvPr>
          <p:cNvGrpSpPr>
            <a:grpSpLocks/>
          </p:cNvGrpSpPr>
          <p:nvPr/>
        </p:nvGrpSpPr>
        <p:grpSpPr bwMode="auto">
          <a:xfrm>
            <a:off x="3552825" y="4397375"/>
            <a:ext cx="3506788" cy="1219200"/>
            <a:chOff x="1278" y="2770"/>
            <a:chExt cx="2209" cy="768"/>
          </a:xfrm>
        </p:grpSpPr>
        <p:sp>
          <p:nvSpPr>
            <p:cNvPr id="20591" name="Oval 83">
              <a:extLst>
                <a:ext uri="{FF2B5EF4-FFF2-40B4-BE49-F238E27FC236}">
                  <a16:creationId xmlns:a16="http://schemas.microsoft.com/office/drawing/2014/main" id="{7040DB4F-C51D-4AB7-AF37-C815AECA7F08}"/>
                </a:ext>
              </a:extLst>
            </p:cNvPr>
            <p:cNvSpPr>
              <a:spLocks noChangeArrowheads="1"/>
            </p:cNvSpPr>
            <p:nvPr/>
          </p:nvSpPr>
          <p:spPr bwMode="auto">
            <a:xfrm>
              <a:off x="1278" y="348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92" name="Oval 84">
              <a:extLst>
                <a:ext uri="{FF2B5EF4-FFF2-40B4-BE49-F238E27FC236}">
                  <a16:creationId xmlns:a16="http://schemas.microsoft.com/office/drawing/2014/main" id="{7E21CA7E-5F84-4620-AB72-C04AC6D257E5}"/>
                </a:ext>
              </a:extLst>
            </p:cNvPr>
            <p:cNvSpPr>
              <a:spLocks noChangeArrowheads="1"/>
            </p:cNvSpPr>
            <p:nvPr/>
          </p:nvSpPr>
          <p:spPr bwMode="auto">
            <a:xfrm>
              <a:off x="1517" y="340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93" name="Oval 85">
              <a:extLst>
                <a:ext uri="{FF2B5EF4-FFF2-40B4-BE49-F238E27FC236}">
                  <a16:creationId xmlns:a16="http://schemas.microsoft.com/office/drawing/2014/main" id="{15712FC0-A183-479D-93B2-FA87015225E8}"/>
                </a:ext>
              </a:extLst>
            </p:cNvPr>
            <p:cNvSpPr>
              <a:spLocks noChangeArrowheads="1"/>
            </p:cNvSpPr>
            <p:nvPr/>
          </p:nvSpPr>
          <p:spPr bwMode="auto">
            <a:xfrm>
              <a:off x="1756" y="332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94" name="Oval 86">
              <a:extLst>
                <a:ext uri="{FF2B5EF4-FFF2-40B4-BE49-F238E27FC236}">
                  <a16:creationId xmlns:a16="http://schemas.microsoft.com/office/drawing/2014/main" id="{59D44012-545E-4D21-86A9-1FA5D4898A9D}"/>
                </a:ext>
              </a:extLst>
            </p:cNvPr>
            <p:cNvSpPr>
              <a:spLocks noChangeArrowheads="1"/>
            </p:cNvSpPr>
            <p:nvPr/>
          </p:nvSpPr>
          <p:spPr bwMode="auto">
            <a:xfrm>
              <a:off x="1995" y="324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95" name="Oval 87">
              <a:extLst>
                <a:ext uri="{FF2B5EF4-FFF2-40B4-BE49-F238E27FC236}">
                  <a16:creationId xmlns:a16="http://schemas.microsoft.com/office/drawing/2014/main" id="{FC78D12B-D933-4A10-90D5-7F981067E64D}"/>
                </a:ext>
              </a:extLst>
            </p:cNvPr>
            <p:cNvSpPr>
              <a:spLocks noChangeArrowheads="1"/>
            </p:cNvSpPr>
            <p:nvPr/>
          </p:nvSpPr>
          <p:spPr bwMode="auto">
            <a:xfrm>
              <a:off x="2234" y="317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96" name="Oval 88">
              <a:extLst>
                <a:ext uri="{FF2B5EF4-FFF2-40B4-BE49-F238E27FC236}">
                  <a16:creationId xmlns:a16="http://schemas.microsoft.com/office/drawing/2014/main" id="{2725160D-1993-4343-845E-5FA699B9D4C4}"/>
                </a:ext>
              </a:extLst>
            </p:cNvPr>
            <p:cNvSpPr>
              <a:spLocks noChangeArrowheads="1"/>
            </p:cNvSpPr>
            <p:nvPr/>
          </p:nvSpPr>
          <p:spPr bwMode="auto">
            <a:xfrm>
              <a:off x="2473" y="309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97" name="Oval 89">
              <a:extLst>
                <a:ext uri="{FF2B5EF4-FFF2-40B4-BE49-F238E27FC236}">
                  <a16:creationId xmlns:a16="http://schemas.microsoft.com/office/drawing/2014/main" id="{0326BB04-F4F1-4635-A199-8BBEFF2A8F5D}"/>
                </a:ext>
              </a:extLst>
            </p:cNvPr>
            <p:cNvSpPr>
              <a:spLocks noChangeArrowheads="1"/>
            </p:cNvSpPr>
            <p:nvPr/>
          </p:nvSpPr>
          <p:spPr bwMode="auto">
            <a:xfrm>
              <a:off x="2712" y="301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98" name="Oval 90">
              <a:extLst>
                <a:ext uri="{FF2B5EF4-FFF2-40B4-BE49-F238E27FC236}">
                  <a16:creationId xmlns:a16="http://schemas.microsoft.com/office/drawing/2014/main" id="{F93D0FBD-BABA-4C23-88AA-7DDCF7AD96D5}"/>
                </a:ext>
              </a:extLst>
            </p:cNvPr>
            <p:cNvSpPr>
              <a:spLocks noChangeArrowheads="1"/>
            </p:cNvSpPr>
            <p:nvPr/>
          </p:nvSpPr>
          <p:spPr bwMode="auto">
            <a:xfrm>
              <a:off x="2951" y="293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99" name="Oval 91">
              <a:extLst>
                <a:ext uri="{FF2B5EF4-FFF2-40B4-BE49-F238E27FC236}">
                  <a16:creationId xmlns:a16="http://schemas.microsoft.com/office/drawing/2014/main" id="{4A5C30DB-58E2-4B91-8DFC-5E51E7BA2C78}"/>
                </a:ext>
              </a:extLst>
            </p:cNvPr>
            <p:cNvSpPr>
              <a:spLocks noChangeArrowheads="1"/>
            </p:cNvSpPr>
            <p:nvPr/>
          </p:nvSpPr>
          <p:spPr bwMode="auto">
            <a:xfrm>
              <a:off x="3190" y="285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600" name="Oval 92">
              <a:extLst>
                <a:ext uri="{FF2B5EF4-FFF2-40B4-BE49-F238E27FC236}">
                  <a16:creationId xmlns:a16="http://schemas.microsoft.com/office/drawing/2014/main" id="{7751FB7A-AA68-4023-AF08-FEAF2646087E}"/>
                </a:ext>
              </a:extLst>
            </p:cNvPr>
            <p:cNvSpPr>
              <a:spLocks noChangeArrowheads="1"/>
            </p:cNvSpPr>
            <p:nvPr/>
          </p:nvSpPr>
          <p:spPr bwMode="auto">
            <a:xfrm>
              <a:off x="3429" y="277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03517" name="Group 93">
            <a:extLst>
              <a:ext uri="{FF2B5EF4-FFF2-40B4-BE49-F238E27FC236}">
                <a16:creationId xmlns:a16="http://schemas.microsoft.com/office/drawing/2014/main" id="{29E5013A-9777-437D-B652-646AFFE3E0E9}"/>
              </a:ext>
            </a:extLst>
          </p:cNvPr>
          <p:cNvGrpSpPr>
            <a:grpSpLocks/>
          </p:cNvGrpSpPr>
          <p:nvPr/>
        </p:nvGrpSpPr>
        <p:grpSpPr bwMode="auto">
          <a:xfrm>
            <a:off x="3552825" y="2143125"/>
            <a:ext cx="3506788" cy="3473450"/>
            <a:chOff x="1278" y="1350"/>
            <a:chExt cx="2209" cy="2188"/>
          </a:xfrm>
        </p:grpSpPr>
        <p:sp>
          <p:nvSpPr>
            <p:cNvPr id="20581" name="Oval 94">
              <a:extLst>
                <a:ext uri="{FF2B5EF4-FFF2-40B4-BE49-F238E27FC236}">
                  <a16:creationId xmlns:a16="http://schemas.microsoft.com/office/drawing/2014/main" id="{6E4D6F9D-F4D5-4A1E-8F37-F7688EEC156D}"/>
                </a:ext>
              </a:extLst>
            </p:cNvPr>
            <p:cNvSpPr>
              <a:spLocks noChangeArrowheads="1"/>
            </p:cNvSpPr>
            <p:nvPr/>
          </p:nvSpPr>
          <p:spPr bwMode="auto">
            <a:xfrm>
              <a:off x="3429" y="348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82" name="Oval 95">
              <a:extLst>
                <a:ext uri="{FF2B5EF4-FFF2-40B4-BE49-F238E27FC236}">
                  <a16:creationId xmlns:a16="http://schemas.microsoft.com/office/drawing/2014/main" id="{07D3F3A4-6661-4F5A-B769-37F2F8185AD8}"/>
                </a:ext>
              </a:extLst>
            </p:cNvPr>
            <p:cNvSpPr>
              <a:spLocks noChangeArrowheads="1"/>
            </p:cNvSpPr>
            <p:nvPr/>
          </p:nvSpPr>
          <p:spPr bwMode="auto">
            <a:xfrm>
              <a:off x="3190" y="346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83" name="Oval 96">
              <a:extLst>
                <a:ext uri="{FF2B5EF4-FFF2-40B4-BE49-F238E27FC236}">
                  <a16:creationId xmlns:a16="http://schemas.microsoft.com/office/drawing/2014/main" id="{F519F99C-C3AE-4294-B0E9-BA45A0851C60}"/>
                </a:ext>
              </a:extLst>
            </p:cNvPr>
            <p:cNvSpPr>
              <a:spLocks noChangeArrowheads="1"/>
            </p:cNvSpPr>
            <p:nvPr/>
          </p:nvSpPr>
          <p:spPr bwMode="auto">
            <a:xfrm>
              <a:off x="2951" y="342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84" name="Oval 97">
              <a:extLst>
                <a:ext uri="{FF2B5EF4-FFF2-40B4-BE49-F238E27FC236}">
                  <a16:creationId xmlns:a16="http://schemas.microsoft.com/office/drawing/2014/main" id="{7F3D87EA-56B9-4F3C-A6B4-1A7A4DE70555}"/>
                </a:ext>
              </a:extLst>
            </p:cNvPr>
            <p:cNvSpPr>
              <a:spLocks noChangeArrowheads="1"/>
            </p:cNvSpPr>
            <p:nvPr/>
          </p:nvSpPr>
          <p:spPr bwMode="auto">
            <a:xfrm>
              <a:off x="2712" y="338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85" name="Oval 98">
              <a:extLst>
                <a:ext uri="{FF2B5EF4-FFF2-40B4-BE49-F238E27FC236}">
                  <a16:creationId xmlns:a16="http://schemas.microsoft.com/office/drawing/2014/main" id="{ED83CAC9-641B-4C0F-840A-D5AE27F065E1}"/>
                </a:ext>
              </a:extLst>
            </p:cNvPr>
            <p:cNvSpPr>
              <a:spLocks noChangeArrowheads="1"/>
            </p:cNvSpPr>
            <p:nvPr/>
          </p:nvSpPr>
          <p:spPr bwMode="auto">
            <a:xfrm>
              <a:off x="2473" y="332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86" name="Oval 99">
              <a:extLst>
                <a:ext uri="{FF2B5EF4-FFF2-40B4-BE49-F238E27FC236}">
                  <a16:creationId xmlns:a16="http://schemas.microsoft.com/office/drawing/2014/main" id="{BF3F22FC-6729-4CA8-AD96-6730AE50AAF0}"/>
                </a:ext>
              </a:extLst>
            </p:cNvPr>
            <p:cNvSpPr>
              <a:spLocks noChangeArrowheads="1"/>
            </p:cNvSpPr>
            <p:nvPr/>
          </p:nvSpPr>
          <p:spPr bwMode="auto">
            <a:xfrm>
              <a:off x="2234" y="324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87" name="Oval 100">
              <a:extLst>
                <a:ext uri="{FF2B5EF4-FFF2-40B4-BE49-F238E27FC236}">
                  <a16:creationId xmlns:a16="http://schemas.microsoft.com/office/drawing/2014/main" id="{2D246D98-3CB9-4BAE-B1EE-DD22F8476387}"/>
                </a:ext>
              </a:extLst>
            </p:cNvPr>
            <p:cNvSpPr>
              <a:spLocks noChangeArrowheads="1"/>
            </p:cNvSpPr>
            <p:nvPr/>
          </p:nvSpPr>
          <p:spPr bwMode="auto">
            <a:xfrm>
              <a:off x="1995" y="313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88" name="Oval 101">
              <a:extLst>
                <a:ext uri="{FF2B5EF4-FFF2-40B4-BE49-F238E27FC236}">
                  <a16:creationId xmlns:a16="http://schemas.microsoft.com/office/drawing/2014/main" id="{43FE3854-D74E-4E55-91DC-8C231AFC6D07}"/>
                </a:ext>
              </a:extLst>
            </p:cNvPr>
            <p:cNvSpPr>
              <a:spLocks noChangeArrowheads="1"/>
            </p:cNvSpPr>
            <p:nvPr/>
          </p:nvSpPr>
          <p:spPr bwMode="auto">
            <a:xfrm>
              <a:off x="1756" y="293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89" name="Oval 102">
              <a:extLst>
                <a:ext uri="{FF2B5EF4-FFF2-40B4-BE49-F238E27FC236}">
                  <a16:creationId xmlns:a16="http://schemas.microsoft.com/office/drawing/2014/main" id="{D039EF81-C155-4297-A54F-BA1C7B314197}"/>
                </a:ext>
              </a:extLst>
            </p:cNvPr>
            <p:cNvSpPr>
              <a:spLocks noChangeArrowheads="1"/>
            </p:cNvSpPr>
            <p:nvPr/>
          </p:nvSpPr>
          <p:spPr bwMode="auto">
            <a:xfrm>
              <a:off x="1278" y="135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90" name="Oval 103">
              <a:extLst>
                <a:ext uri="{FF2B5EF4-FFF2-40B4-BE49-F238E27FC236}">
                  <a16:creationId xmlns:a16="http://schemas.microsoft.com/office/drawing/2014/main" id="{950F4E6E-2CAA-4B83-9FE5-844B15B06D52}"/>
                </a:ext>
              </a:extLst>
            </p:cNvPr>
            <p:cNvSpPr>
              <a:spLocks noChangeArrowheads="1"/>
            </p:cNvSpPr>
            <p:nvPr/>
          </p:nvSpPr>
          <p:spPr bwMode="auto">
            <a:xfrm>
              <a:off x="1517" y="254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03528" name="Group 104">
            <a:extLst>
              <a:ext uri="{FF2B5EF4-FFF2-40B4-BE49-F238E27FC236}">
                <a16:creationId xmlns:a16="http://schemas.microsoft.com/office/drawing/2014/main" id="{7E067DF2-7613-4AC4-9BCF-3540F89FEF35}"/>
              </a:ext>
            </a:extLst>
          </p:cNvPr>
          <p:cNvGrpSpPr>
            <a:grpSpLocks/>
          </p:cNvGrpSpPr>
          <p:nvPr/>
        </p:nvGrpSpPr>
        <p:grpSpPr bwMode="auto">
          <a:xfrm>
            <a:off x="3363914" y="3270251"/>
            <a:ext cx="3506787" cy="2346325"/>
            <a:chOff x="1159" y="2060"/>
            <a:chExt cx="2209" cy="1478"/>
          </a:xfrm>
        </p:grpSpPr>
        <p:sp>
          <p:nvSpPr>
            <p:cNvPr id="20571" name="Oval 105">
              <a:extLst>
                <a:ext uri="{FF2B5EF4-FFF2-40B4-BE49-F238E27FC236}">
                  <a16:creationId xmlns:a16="http://schemas.microsoft.com/office/drawing/2014/main" id="{CA5F3F4C-217E-45FD-B9F6-98AADEBBE199}"/>
                </a:ext>
              </a:extLst>
            </p:cNvPr>
            <p:cNvSpPr>
              <a:spLocks noChangeArrowheads="1"/>
            </p:cNvSpPr>
            <p:nvPr/>
          </p:nvSpPr>
          <p:spPr bwMode="auto">
            <a:xfrm>
              <a:off x="1159" y="348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72" name="Oval 106">
              <a:extLst>
                <a:ext uri="{FF2B5EF4-FFF2-40B4-BE49-F238E27FC236}">
                  <a16:creationId xmlns:a16="http://schemas.microsoft.com/office/drawing/2014/main" id="{A3FC19C2-1BA1-47E9-AEE6-66106D8E8B7F}"/>
                </a:ext>
              </a:extLst>
            </p:cNvPr>
            <p:cNvSpPr>
              <a:spLocks noChangeArrowheads="1"/>
            </p:cNvSpPr>
            <p:nvPr/>
          </p:nvSpPr>
          <p:spPr bwMode="auto">
            <a:xfrm>
              <a:off x="1398" y="332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73" name="Oval 107">
              <a:extLst>
                <a:ext uri="{FF2B5EF4-FFF2-40B4-BE49-F238E27FC236}">
                  <a16:creationId xmlns:a16="http://schemas.microsoft.com/office/drawing/2014/main" id="{4B1CCA69-AEB4-477C-966B-46A9A663C755}"/>
                </a:ext>
              </a:extLst>
            </p:cNvPr>
            <p:cNvSpPr>
              <a:spLocks noChangeArrowheads="1"/>
            </p:cNvSpPr>
            <p:nvPr/>
          </p:nvSpPr>
          <p:spPr bwMode="auto">
            <a:xfrm>
              <a:off x="1637" y="317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74" name="Oval 108">
              <a:extLst>
                <a:ext uri="{FF2B5EF4-FFF2-40B4-BE49-F238E27FC236}">
                  <a16:creationId xmlns:a16="http://schemas.microsoft.com/office/drawing/2014/main" id="{F61C3AA9-F558-44E4-8AA8-B52391771512}"/>
                </a:ext>
              </a:extLst>
            </p:cNvPr>
            <p:cNvSpPr>
              <a:spLocks noChangeArrowheads="1"/>
            </p:cNvSpPr>
            <p:nvPr/>
          </p:nvSpPr>
          <p:spPr bwMode="auto">
            <a:xfrm>
              <a:off x="1876" y="301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75" name="Oval 109">
              <a:extLst>
                <a:ext uri="{FF2B5EF4-FFF2-40B4-BE49-F238E27FC236}">
                  <a16:creationId xmlns:a16="http://schemas.microsoft.com/office/drawing/2014/main" id="{BE0E59D5-6105-4655-8AFC-EC850A2C83F2}"/>
                </a:ext>
              </a:extLst>
            </p:cNvPr>
            <p:cNvSpPr>
              <a:spLocks noChangeArrowheads="1"/>
            </p:cNvSpPr>
            <p:nvPr/>
          </p:nvSpPr>
          <p:spPr bwMode="auto">
            <a:xfrm>
              <a:off x="2115" y="285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76" name="Oval 110">
              <a:extLst>
                <a:ext uri="{FF2B5EF4-FFF2-40B4-BE49-F238E27FC236}">
                  <a16:creationId xmlns:a16="http://schemas.microsoft.com/office/drawing/2014/main" id="{AC74929B-BE6E-4975-AE80-53761A72A6E8}"/>
                </a:ext>
              </a:extLst>
            </p:cNvPr>
            <p:cNvSpPr>
              <a:spLocks noChangeArrowheads="1"/>
            </p:cNvSpPr>
            <p:nvPr/>
          </p:nvSpPr>
          <p:spPr bwMode="auto">
            <a:xfrm>
              <a:off x="2354" y="269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77" name="Oval 111">
              <a:extLst>
                <a:ext uri="{FF2B5EF4-FFF2-40B4-BE49-F238E27FC236}">
                  <a16:creationId xmlns:a16="http://schemas.microsoft.com/office/drawing/2014/main" id="{CE68F429-D24C-429A-A56B-6B378685D150}"/>
                </a:ext>
              </a:extLst>
            </p:cNvPr>
            <p:cNvSpPr>
              <a:spLocks noChangeArrowheads="1"/>
            </p:cNvSpPr>
            <p:nvPr/>
          </p:nvSpPr>
          <p:spPr bwMode="auto">
            <a:xfrm>
              <a:off x="2593" y="254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78" name="Oval 112">
              <a:extLst>
                <a:ext uri="{FF2B5EF4-FFF2-40B4-BE49-F238E27FC236}">
                  <a16:creationId xmlns:a16="http://schemas.microsoft.com/office/drawing/2014/main" id="{EAFB73C1-5945-4F7A-A63C-AB64BDA2E090}"/>
                </a:ext>
              </a:extLst>
            </p:cNvPr>
            <p:cNvSpPr>
              <a:spLocks noChangeArrowheads="1"/>
            </p:cNvSpPr>
            <p:nvPr/>
          </p:nvSpPr>
          <p:spPr bwMode="auto">
            <a:xfrm>
              <a:off x="2832" y="238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79" name="Oval 113">
              <a:extLst>
                <a:ext uri="{FF2B5EF4-FFF2-40B4-BE49-F238E27FC236}">
                  <a16:creationId xmlns:a16="http://schemas.microsoft.com/office/drawing/2014/main" id="{D5A03C00-D84E-449F-9119-155C6233AFA1}"/>
                </a:ext>
              </a:extLst>
            </p:cNvPr>
            <p:cNvSpPr>
              <a:spLocks noChangeArrowheads="1"/>
            </p:cNvSpPr>
            <p:nvPr/>
          </p:nvSpPr>
          <p:spPr bwMode="auto">
            <a:xfrm>
              <a:off x="3071" y="222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80" name="Oval 114">
              <a:extLst>
                <a:ext uri="{FF2B5EF4-FFF2-40B4-BE49-F238E27FC236}">
                  <a16:creationId xmlns:a16="http://schemas.microsoft.com/office/drawing/2014/main" id="{7A9E3CFF-1914-4F1F-A993-F91F42FDF685}"/>
                </a:ext>
              </a:extLst>
            </p:cNvPr>
            <p:cNvSpPr>
              <a:spLocks noChangeArrowheads="1"/>
            </p:cNvSpPr>
            <p:nvPr/>
          </p:nvSpPr>
          <p:spPr bwMode="auto">
            <a:xfrm>
              <a:off x="3310" y="206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03539" name="Group 115">
            <a:extLst>
              <a:ext uri="{FF2B5EF4-FFF2-40B4-BE49-F238E27FC236}">
                <a16:creationId xmlns:a16="http://schemas.microsoft.com/office/drawing/2014/main" id="{45BEF45E-882E-46A8-9437-1C6D50A78816}"/>
              </a:ext>
            </a:extLst>
          </p:cNvPr>
          <p:cNvGrpSpPr>
            <a:grpSpLocks/>
          </p:cNvGrpSpPr>
          <p:nvPr/>
        </p:nvGrpSpPr>
        <p:grpSpPr bwMode="auto">
          <a:xfrm>
            <a:off x="3552825" y="1778000"/>
            <a:ext cx="3506788" cy="2584450"/>
            <a:chOff x="1278" y="1120"/>
            <a:chExt cx="2209" cy="1628"/>
          </a:xfrm>
        </p:grpSpPr>
        <p:sp>
          <p:nvSpPr>
            <p:cNvPr id="20561" name="Oval 116">
              <a:extLst>
                <a:ext uri="{FF2B5EF4-FFF2-40B4-BE49-F238E27FC236}">
                  <a16:creationId xmlns:a16="http://schemas.microsoft.com/office/drawing/2014/main" id="{6BAE77CF-8109-4062-928B-5503167B8D82}"/>
                </a:ext>
              </a:extLst>
            </p:cNvPr>
            <p:cNvSpPr>
              <a:spLocks noChangeArrowheads="1"/>
            </p:cNvSpPr>
            <p:nvPr/>
          </p:nvSpPr>
          <p:spPr bwMode="auto">
            <a:xfrm>
              <a:off x="2234" y="269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62" name="Oval 117">
              <a:extLst>
                <a:ext uri="{FF2B5EF4-FFF2-40B4-BE49-F238E27FC236}">
                  <a16:creationId xmlns:a16="http://schemas.microsoft.com/office/drawing/2014/main" id="{826FE46C-E928-4392-B559-2861F8A03E4A}"/>
                </a:ext>
              </a:extLst>
            </p:cNvPr>
            <p:cNvSpPr>
              <a:spLocks noChangeArrowheads="1"/>
            </p:cNvSpPr>
            <p:nvPr/>
          </p:nvSpPr>
          <p:spPr bwMode="auto">
            <a:xfrm>
              <a:off x="1995" y="265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63" name="Oval 118">
              <a:extLst>
                <a:ext uri="{FF2B5EF4-FFF2-40B4-BE49-F238E27FC236}">
                  <a16:creationId xmlns:a16="http://schemas.microsoft.com/office/drawing/2014/main" id="{981B0815-F63F-4B4B-B137-90588BED3587}"/>
                </a:ext>
              </a:extLst>
            </p:cNvPr>
            <p:cNvSpPr>
              <a:spLocks noChangeArrowheads="1"/>
            </p:cNvSpPr>
            <p:nvPr/>
          </p:nvSpPr>
          <p:spPr bwMode="auto">
            <a:xfrm>
              <a:off x="1756" y="254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64" name="Oval 119">
              <a:extLst>
                <a:ext uri="{FF2B5EF4-FFF2-40B4-BE49-F238E27FC236}">
                  <a16:creationId xmlns:a16="http://schemas.microsoft.com/office/drawing/2014/main" id="{DDEBCAD6-4143-49FC-A88F-9324C472B8AB}"/>
                </a:ext>
              </a:extLst>
            </p:cNvPr>
            <p:cNvSpPr>
              <a:spLocks noChangeArrowheads="1"/>
            </p:cNvSpPr>
            <p:nvPr/>
          </p:nvSpPr>
          <p:spPr bwMode="auto">
            <a:xfrm>
              <a:off x="1517" y="222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65" name="Oval 120">
              <a:extLst>
                <a:ext uri="{FF2B5EF4-FFF2-40B4-BE49-F238E27FC236}">
                  <a16:creationId xmlns:a16="http://schemas.microsoft.com/office/drawing/2014/main" id="{A3C60C5C-08FF-44E3-BBF0-D5E45A88965E}"/>
                </a:ext>
              </a:extLst>
            </p:cNvPr>
            <p:cNvSpPr>
              <a:spLocks noChangeArrowheads="1"/>
            </p:cNvSpPr>
            <p:nvPr/>
          </p:nvSpPr>
          <p:spPr bwMode="auto">
            <a:xfrm>
              <a:off x="1278" y="112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66" name="Oval 121">
              <a:extLst>
                <a:ext uri="{FF2B5EF4-FFF2-40B4-BE49-F238E27FC236}">
                  <a16:creationId xmlns:a16="http://schemas.microsoft.com/office/drawing/2014/main" id="{9F5F57C6-F766-454A-9DA3-5CE4084B7CF3}"/>
                </a:ext>
              </a:extLst>
            </p:cNvPr>
            <p:cNvSpPr>
              <a:spLocks noChangeArrowheads="1"/>
            </p:cNvSpPr>
            <p:nvPr/>
          </p:nvSpPr>
          <p:spPr bwMode="auto">
            <a:xfrm>
              <a:off x="3429" y="254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67" name="Oval 122">
              <a:extLst>
                <a:ext uri="{FF2B5EF4-FFF2-40B4-BE49-F238E27FC236}">
                  <a16:creationId xmlns:a16="http://schemas.microsoft.com/office/drawing/2014/main" id="{C7801628-58F0-4957-87B7-E33CF622C43D}"/>
                </a:ext>
              </a:extLst>
            </p:cNvPr>
            <p:cNvSpPr>
              <a:spLocks noChangeArrowheads="1"/>
            </p:cNvSpPr>
            <p:nvPr/>
          </p:nvSpPr>
          <p:spPr bwMode="auto">
            <a:xfrm>
              <a:off x="3190" y="259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68" name="Oval 123">
              <a:extLst>
                <a:ext uri="{FF2B5EF4-FFF2-40B4-BE49-F238E27FC236}">
                  <a16:creationId xmlns:a16="http://schemas.microsoft.com/office/drawing/2014/main" id="{EC8FBC4D-1713-49DD-8BBF-1D7C7FD50F52}"/>
                </a:ext>
              </a:extLst>
            </p:cNvPr>
            <p:cNvSpPr>
              <a:spLocks noChangeArrowheads="1"/>
            </p:cNvSpPr>
            <p:nvPr/>
          </p:nvSpPr>
          <p:spPr bwMode="auto">
            <a:xfrm>
              <a:off x="2951" y="263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69" name="Oval 124">
              <a:extLst>
                <a:ext uri="{FF2B5EF4-FFF2-40B4-BE49-F238E27FC236}">
                  <a16:creationId xmlns:a16="http://schemas.microsoft.com/office/drawing/2014/main" id="{6EE0ABF3-1EB7-459E-BEFC-F4D92FA0F974}"/>
                </a:ext>
              </a:extLst>
            </p:cNvPr>
            <p:cNvSpPr>
              <a:spLocks noChangeArrowheads="1"/>
            </p:cNvSpPr>
            <p:nvPr/>
          </p:nvSpPr>
          <p:spPr bwMode="auto">
            <a:xfrm>
              <a:off x="2712" y="267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0570" name="Oval 125">
              <a:extLst>
                <a:ext uri="{FF2B5EF4-FFF2-40B4-BE49-F238E27FC236}">
                  <a16:creationId xmlns:a16="http://schemas.microsoft.com/office/drawing/2014/main" id="{7FB44356-AC83-4845-A459-B61B532EBAE7}"/>
                </a:ext>
              </a:extLst>
            </p:cNvPr>
            <p:cNvSpPr>
              <a:spLocks noChangeArrowheads="1"/>
            </p:cNvSpPr>
            <p:nvPr/>
          </p:nvSpPr>
          <p:spPr bwMode="auto">
            <a:xfrm>
              <a:off x="2473" y="2690"/>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endParaRPr lang="en-US" altLang="en-US" sz="2400"/>
            </a:p>
          </p:txBody>
        </p:sp>
      </p:grpSp>
      <p:sp>
        <p:nvSpPr>
          <p:cNvPr id="20530" name="Rectangle 126">
            <a:extLst>
              <a:ext uri="{FF2B5EF4-FFF2-40B4-BE49-F238E27FC236}">
                <a16:creationId xmlns:a16="http://schemas.microsoft.com/office/drawing/2014/main" id="{EEFA9E8C-D434-48D2-91B9-B6664CD5EF3A}"/>
              </a:ext>
            </a:extLst>
          </p:cNvPr>
          <p:cNvSpPr>
            <a:spLocks noChangeArrowheads="1"/>
          </p:cNvSpPr>
          <p:nvPr/>
        </p:nvSpPr>
        <p:spPr bwMode="auto">
          <a:xfrm>
            <a:off x="2590801" y="1190625"/>
            <a:ext cx="37189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b="1" dirty="0">
                <a:solidFill>
                  <a:srgbClr val="000000"/>
                </a:solidFill>
                <a:latin typeface="Arial" panose="020B0604020202020204" pitchFamily="34" charset="0"/>
              </a:rPr>
              <a:t>Cost</a:t>
            </a:r>
          </a:p>
        </p:txBody>
      </p:sp>
      <p:sp>
        <p:nvSpPr>
          <p:cNvPr id="20531" name="Rectangle 127">
            <a:extLst>
              <a:ext uri="{FF2B5EF4-FFF2-40B4-BE49-F238E27FC236}">
                <a16:creationId xmlns:a16="http://schemas.microsoft.com/office/drawing/2014/main" id="{E39E94FB-FE67-4B1F-8361-9A3134245DED}"/>
              </a:ext>
            </a:extLst>
          </p:cNvPr>
          <p:cNvSpPr>
            <a:spLocks noChangeArrowheads="1"/>
          </p:cNvSpPr>
          <p:nvPr/>
        </p:nvSpPr>
        <p:spPr bwMode="auto">
          <a:xfrm>
            <a:off x="2713039" y="1504950"/>
            <a:ext cx="4603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GB" altLang="en-US" sz="1300">
                <a:solidFill>
                  <a:srgbClr val="000000"/>
                </a:solidFill>
                <a:latin typeface="Arial" panose="020B0604020202020204" pitchFamily="34" charset="0"/>
              </a:rPr>
              <a:t>€</a:t>
            </a:r>
            <a:r>
              <a:rPr lang="en-US" altLang="en-US" sz="1300">
                <a:solidFill>
                  <a:srgbClr val="000000"/>
                </a:solidFill>
                <a:latin typeface="Arial" panose="020B0604020202020204" pitchFamily="34" charset="0"/>
              </a:rPr>
              <a:t> 3.50</a:t>
            </a:r>
          </a:p>
        </p:txBody>
      </p:sp>
      <p:sp>
        <p:nvSpPr>
          <p:cNvPr id="20532" name="Rectangle 128">
            <a:extLst>
              <a:ext uri="{FF2B5EF4-FFF2-40B4-BE49-F238E27FC236}">
                <a16:creationId xmlns:a16="http://schemas.microsoft.com/office/drawing/2014/main" id="{A2A55C4D-33CC-415C-9003-1FAE8192BD7A}"/>
              </a:ext>
            </a:extLst>
          </p:cNvPr>
          <p:cNvSpPr>
            <a:spLocks noChangeArrowheads="1"/>
          </p:cNvSpPr>
          <p:nvPr/>
        </p:nvSpPr>
        <p:spPr bwMode="auto">
          <a:xfrm>
            <a:off x="2806701" y="1812925"/>
            <a:ext cx="3222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3.25</a:t>
            </a:r>
            <a:endParaRPr lang="en-US" altLang="en-US" sz="2400"/>
          </a:p>
        </p:txBody>
      </p:sp>
      <p:sp>
        <p:nvSpPr>
          <p:cNvPr id="20533" name="Rectangle 129">
            <a:extLst>
              <a:ext uri="{FF2B5EF4-FFF2-40B4-BE49-F238E27FC236}">
                <a16:creationId xmlns:a16="http://schemas.microsoft.com/office/drawing/2014/main" id="{D651046D-604B-4238-B47F-565850A774C3}"/>
              </a:ext>
            </a:extLst>
          </p:cNvPr>
          <p:cNvSpPr>
            <a:spLocks noChangeArrowheads="1"/>
          </p:cNvSpPr>
          <p:nvPr/>
        </p:nvSpPr>
        <p:spPr bwMode="auto">
          <a:xfrm>
            <a:off x="2806701" y="2122489"/>
            <a:ext cx="3222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3.00</a:t>
            </a:r>
            <a:endParaRPr lang="en-US" altLang="en-US" sz="2400"/>
          </a:p>
        </p:txBody>
      </p:sp>
      <p:sp>
        <p:nvSpPr>
          <p:cNvPr id="20534" name="Rectangle 130">
            <a:extLst>
              <a:ext uri="{FF2B5EF4-FFF2-40B4-BE49-F238E27FC236}">
                <a16:creationId xmlns:a16="http://schemas.microsoft.com/office/drawing/2014/main" id="{F918259C-89DC-4A34-B7FA-AD0A29DEE0B9}"/>
              </a:ext>
            </a:extLst>
          </p:cNvPr>
          <p:cNvSpPr>
            <a:spLocks noChangeArrowheads="1"/>
          </p:cNvSpPr>
          <p:nvPr/>
        </p:nvSpPr>
        <p:spPr bwMode="auto">
          <a:xfrm>
            <a:off x="2806701" y="2432050"/>
            <a:ext cx="3222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2.75</a:t>
            </a:r>
            <a:endParaRPr lang="en-US" altLang="en-US" sz="2400"/>
          </a:p>
        </p:txBody>
      </p:sp>
      <p:sp>
        <p:nvSpPr>
          <p:cNvPr id="20535" name="Rectangle 131">
            <a:extLst>
              <a:ext uri="{FF2B5EF4-FFF2-40B4-BE49-F238E27FC236}">
                <a16:creationId xmlns:a16="http://schemas.microsoft.com/office/drawing/2014/main" id="{A715E3C4-6563-4047-83C4-0E0CECF0F03C}"/>
              </a:ext>
            </a:extLst>
          </p:cNvPr>
          <p:cNvSpPr>
            <a:spLocks noChangeArrowheads="1"/>
          </p:cNvSpPr>
          <p:nvPr/>
        </p:nvSpPr>
        <p:spPr bwMode="auto">
          <a:xfrm>
            <a:off x="2806701" y="2741614"/>
            <a:ext cx="3222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2.50</a:t>
            </a:r>
            <a:endParaRPr lang="en-US" altLang="en-US" sz="2400"/>
          </a:p>
        </p:txBody>
      </p:sp>
      <p:sp>
        <p:nvSpPr>
          <p:cNvPr id="20536" name="Rectangle 132">
            <a:extLst>
              <a:ext uri="{FF2B5EF4-FFF2-40B4-BE49-F238E27FC236}">
                <a16:creationId xmlns:a16="http://schemas.microsoft.com/office/drawing/2014/main" id="{99C5B182-0F9A-41B7-AC0C-C004946262EA}"/>
              </a:ext>
            </a:extLst>
          </p:cNvPr>
          <p:cNvSpPr>
            <a:spLocks noChangeArrowheads="1"/>
          </p:cNvSpPr>
          <p:nvPr/>
        </p:nvSpPr>
        <p:spPr bwMode="auto">
          <a:xfrm>
            <a:off x="2806701" y="3051175"/>
            <a:ext cx="3222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2.25</a:t>
            </a:r>
            <a:endParaRPr lang="en-US" altLang="en-US" sz="2400"/>
          </a:p>
        </p:txBody>
      </p:sp>
      <p:sp>
        <p:nvSpPr>
          <p:cNvPr id="20537" name="Rectangle 133">
            <a:extLst>
              <a:ext uri="{FF2B5EF4-FFF2-40B4-BE49-F238E27FC236}">
                <a16:creationId xmlns:a16="http://schemas.microsoft.com/office/drawing/2014/main" id="{23373601-F0B9-4294-AE90-8A7F03AEBA5C}"/>
              </a:ext>
            </a:extLst>
          </p:cNvPr>
          <p:cNvSpPr>
            <a:spLocks noChangeArrowheads="1"/>
          </p:cNvSpPr>
          <p:nvPr/>
        </p:nvSpPr>
        <p:spPr bwMode="auto">
          <a:xfrm>
            <a:off x="2806701" y="3359150"/>
            <a:ext cx="3222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2.00</a:t>
            </a:r>
            <a:endParaRPr lang="en-US" altLang="en-US" sz="2400"/>
          </a:p>
        </p:txBody>
      </p:sp>
      <p:sp>
        <p:nvSpPr>
          <p:cNvPr id="20538" name="Rectangle 134">
            <a:extLst>
              <a:ext uri="{FF2B5EF4-FFF2-40B4-BE49-F238E27FC236}">
                <a16:creationId xmlns:a16="http://schemas.microsoft.com/office/drawing/2014/main" id="{DBD2F05E-5DA7-41B6-9728-0FD792D769B0}"/>
              </a:ext>
            </a:extLst>
          </p:cNvPr>
          <p:cNvSpPr>
            <a:spLocks noChangeArrowheads="1"/>
          </p:cNvSpPr>
          <p:nvPr/>
        </p:nvSpPr>
        <p:spPr bwMode="auto">
          <a:xfrm>
            <a:off x="2806701" y="3675064"/>
            <a:ext cx="3222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1.75</a:t>
            </a:r>
            <a:endParaRPr lang="en-US" altLang="en-US" sz="2400"/>
          </a:p>
        </p:txBody>
      </p:sp>
      <p:sp>
        <p:nvSpPr>
          <p:cNvPr id="20539" name="Rectangle 135">
            <a:extLst>
              <a:ext uri="{FF2B5EF4-FFF2-40B4-BE49-F238E27FC236}">
                <a16:creationId xmlns:a16="http://schemas.microsoft.com/office/drawing/2014/main" id="{46FBB075-06A0-45A2-83FB-E2BBE629F743}"/>
              </a:ext>
            </a:extLst>
          </p:cNvPr>
          <p:cNvSpPr>
            <a:spLocks noChangeArrowheads="1"/>
          </p:cNvSpPr>
          <p:nvPr/>
        </p:nvSpPr>
        <p:spPr bwMode="auto">
          <a:xfrm>
            <a:off x="2806701" y="3983039"/>
            <a:ext cx="3222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1.50</a:t>
            </a:r>
            <a:endParaRPr lang="en-US" altLang="en-US" sz="2400"/>
          </a:p>
        </p:txBody>
      </p:sp>
      <p:sp>
        <p:nvSpPr>
          <p:cNvPr id="20540" name="Rectangle 136">
            <a:extLst>
              <a:ext uri="{FF2B5EF4-FFF2-40B4-BE49-F238E27FC236}">
                <a16:creationId xmlns:a16="http://schemas.microsoft.com/office/drawing/2014/main" id="{D2316E5B-38D8-4D71-96CB-B2A0653FA9DA}"/>
              </a:ext>
            </a:extLst>
          </p:cNvPr>
          <p:cNvSpPr>
            <a:spLocks noChangeArrowheads="1"/>
          </p:cNvSpPr>
          <p:nvPr/>
        </p:nvSpPr>
        <p:spPr bwMode="auto">
          <a:xfrm>
            <a:off x="2806701" y="4292600"/>
            <a:ext cx="3222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1.25</a:t>
            </a:r>
            <a:endParaRPr lang="en-US" altLang="en-US" sz="2400"/>
          </a:p>
        </p:txBody>
      </p:sp>
      <p:sp>
        <p:nvSpPr>
          <p:cNvPr id="20541" name="Rectangle 137">
            <a:extLst>
              <a:ext uri="{FF2B5EF4-FFF2-40B4-BE49-F238E27FC236}">
                <a16:creationId xmlns:a16="http://schemas.microsoft.com/office/drawing/2014/main" id="{56FB75A0-1576-4FCE-A283-89EFA3BEB123}"/>
              </a:ext>
            </a:extLst>
          </p:cNvPr>
          <p:cNvSpPr>
            <a:spLocks noChangeArrowheads="1"/>
          </p:cNvSpPr>
          <p:nvPr/>
        </p:nvSpPr>
        <p:spPr bwMode="auto">
          <a:xfrm>
            <a:off x="2806701" y="4602164"/>
            <a:ext cx="3222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1.00</a:t>
            </a:r>
            <a:endParaRPr lang="en-US" altLang="en-US" sz="2400"/>
          </a:p>
        </p:txBody>
      </p:sp>
      <p:sp>
        <p:nvSpPr>
          <p:cNvPr id="20542" name="Rectangle 138">
            <a:extLst>
              <a:ext uri="{FF2B5EF4-FFF2-40B4-BE49-F238E27FC236}">
                <a16:creationId xmlns:a16="http://schemas.microsoft.com/office/drawing/2014/main" id="{BCC82D8A-D9C6-43A4-9706-C879FECE03E0}"/>
              </a:ext>
            </a:extLst>
          </p:cNvPr>
          <p:cNvSpPr>
            <a:spLocks noChangeArrowheads="1"/>
          </p:cNvSpPr>
          <p:nvPr/>
        </p:nvSpPr>
        <p:spPr bwMode="auto">
          <a:xfrm>
            <a:off x="2806701" y="4911725"/>
            <a:ext cx="322263"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0.75</a:t>
            </a:r>
            <a:endParaRPr lang="en-US" altLang="en-US" sz="2400"/>
          </a:p>
        </p:txBody>
      </p:sp>
      <p:sp>
        <p:nvSpPr>
          <p:cNvPr id="20543" name="Rectangle 139">
            <a:extLst>
              <a:ext uri="{FF2B5EF4-FFF2-40B4-BE49-F238E27FC236}">
                <a16:creationId xmlns:a16="http://schemas.microsoft.com/office/drawing/2014/main" id="{858A7B06-CFAD-41B0-8594-C638F748600F}"/>
              </a:ext>
            </a:extLst>
          </p:cNvPr>
          <p:cNvSpPr>
            <a:spLocks noChangeArrowheads="1"/>
          </p:cNvSpPr>
          <p:nvPr/>
        </p:nvSpPr>
        <p:spPr bwMode="auto">
          <a:xfrm>
            <a:off x="2806701" y="5221289"/>
            <a:ext cx="3222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0.50</a:t>
            </a:r>
            <a:endParaRPr lang="en-US" altLang="en-US" sz="2400"/>
          </a:p>
        </p:txBody>
      </p:sp>
      <p:sp>
        <p:nvSpPr>
          <p:cNvPr id="20544" name="Rectangle 140">
            <a:extLst>
              <a:ext uri="{FF2B5EF4-FFF2-40B4-BE49-F238E27FC236}">
                <a16:creationId xmlns:a16="http://schemas.microsoft.com/office/drawing/2014/main" id="{89D34082-221A-4FA9-88B3-556F12C62819}"/>
              </a:ext>
            </a:extLst>
          </p:cNvPr>
          <p:cNvSpPr>
            <a:spLocks noChangeArrowheads="1"/>
          </p:cNvSpPr>
          <p:nvPr/>
        </p:nvSpPr>
        <p:spPr bwMode="auto">
          <a:xfrm>
            <a:off x="2806701" y="5529264"/>
            <a:ext cx="3222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0.25</a:t>
            </a:r>
            <a:endParaRPr lang="en-US" altLang="en-US" sz="2400"/>
          </a:p>
        </p:txBody>
      </p:sp>
      <p:sp>
        <p:nvSpPr>
          <p:cNvPr id="20545" name="Rectangle 141">
            <a:extLst>
              <a:ext uri="{FF2B5EF4-FFF2-40B4-BE49-F238E27FC236}">
                <a16:creationId xmlns:a16="http://schemas.microsoft.com/office/drawing/2014/main" id="{AEC9271B-CB7C-44FE-941A-A0FAB6DEEA53}"/>
              </a:ext>
            </a:extLst>
          </p:cNvPr>
          <p:cNvSpPr>
            <a:spLocks noChangeArrowheads="1"/>
          </p:cNvSpPr>
          <p:nvPr/>
        </p:nvSpPr>
        <p:spPr bwMode="auto">
          <a:xfrm>
            <a:off x="6400801" y="6019801"/>
            <a:ext cx="2557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a:spcBef>
                <a:spcPct val="0"/>
              </a:spcBef>
              <a:buFontTx/>
              <a:buNone/>
            </a:pPr>
            <a:r>
              <a:rPr lang="en-US" altLang="en-US" sz="1300" b="1" dirty="0">
                <a:solidFill>
                  <a:srgbClr val="000000"/>
                </a:solidFill>
                <a:latin typeface="Arial" panose="020B0604020202020204" pitchFamily="34" charset="0"/>
              </a:rPr>
              <a:t>Q</a:t>
            </a:r>
            <a:endParaRPr lang="el-GR" altLang="en-US" sz="1300" b="1" dirty="0">
              <a:solidFill>
                <a:srgbClr val="000000"/>
              </a:solidFill>
              <a:latin typeface="Arial" panose="020B0604020202020204" pitchFamily="34" charset="0"/>
            </a:endParaRPr>
          </a:p>
          <a:p>
            <a:pPr algn="r">
              <a:spcBef>
                <a:spcPct val="0"/>
              </a:spcBef>
              <a:buFontTx/>
              <a:buNone/>
            </a:pPr>
            <a:endParaRPr lang="en-US" altLang="en-US" sz="1300" b="1" dirty="0">
              <a:solidFill>
                <a:srgbClr val="000000"/>
              </a:solidFill>
              <a:latin typeface="Arial" panose="020B0604020202020204" pitchFamily="34" charset="0"/>
            </a:endParaRPr>
          </a:p>
        </p:txBody>
      </p:sp>
      <p:sp>
        <p:nvSpPr>
          <p:cNvPr id="20546" name="Rectangle 144">
            <a:extLst>
              <a:ext uri="{FF2B5EF4-FFF2-40B4-BE49-F238E27FC236}">
                <a16:creationId xmlns:a16="http://schemas.microsoft.com/office/drawing/2014/main" id="{72C3FBFB-1413-4D46-88CA-6FB0DAB419C9}"/>
              </a:ext>
            </a:extLst>
          </p:cNvPr>
          <p:cNvSpPr>
            <a:spLocks noChangeArrowheads="1"/>
          </p:cNvSpPr>
          <p:nvPr/>
        </p:nvSpPr>
        <p:spPr bwMode="auto">
          <a:xfrm>
            <a:off x="3036889"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0</a:t>
            </a:r>
            <a:endParaRPr lang="en-US" altLang="en-US" sz="2400"/>
          </a:p>
        </p:txBody>
      </p:sp>
      <p:sp>
        <p:nvSpPr>
          <p:cNvPr id="20547" name="Rectangle 145">
            <a:extLst>
              <a:ext uri="{FF2B5EF4-FFF2-40B4-BE49-F238E27FC236}">
                <a16:creationId xmlns:a16="http://schemas.microsoft.com/office/drawing/2014/main" id="{CD7B5C86-892C-4C33-ABB5-5B1A8E4022B7}"/>
              </a:ext>
            </a:extLst>
          </p:cNvPr>
          <p:cNvSpPr>
            <a:spLocks noChangeArrowheads="1"/>
          </p:cNvSpPr>
          <p:nvPr/>
        </p:nvSpPr>
        <p:spPr bwMode="auto">
          <a:xfrm>
            <a:off x="3535364"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1</a:t>
            </a:r>
            <a:endParaRPr lang="en-US" altLang="en-US" sz="2400"/>
          </a:p>
        </p:txBody>
      </p:sp>
      <p:sp>
        <p:nvSpPr>
          <p:cNvPr id="20548" name="Rectangle 146">
            <a:extLst>
              <a:ext uri="{FF2B5EF4-FFF2-40B4-BE49-F238E27FC236}">
                <a16:creationId xmlns:a16="http://schemas.microsoft.com/office/drawing/2014/main" id="{74248FED-2307-4637-965F-4441D4F07054}"/>
              </a:ext>
            </a:extLst>
          </p:cNvPr>
          <p:cNvSpPr>
            <a:spLocks noChangeArrowheads="1"/>
          </p:cNvSpPr>
          <p:nvPr/>
        </p:nvSpPr>
        <p:spPr bwMode="auto">
          <a:xfrm>
            <a:off x="4668839"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4</a:t>
            </a:r>
            <a:endParaRPr lang="en-US" altLang="en-US" sz="2400"/>
          </a:p>
        </p:txBody>
      </p:sp>
      <p:sp>
        <p:nvSpPr>
          <p:cNvPr id="20549" name="Rectangle 147">
            <a:extLst>
              <a:ext uri="{FF2B5EF4-FFF2-40B4-BE49-F238E27FC236}">
                <a16:creationId xmlns:a16="http://schemas.microsoft.com/office/drawing/2014/main" id="{B3BFB0DF-2A83-433C-9D65-95091549A07B}"/>
              </a:ext>
            </a:extLst>
          </p:cNvPr>
          <p:cNvSpPr>
            <a:spLocks noChangeArrowheads="1"/>
          </p:cNvSpPr>
          <p:nvPr/>
        </p:nvSpPr>
        <p:spPr bwMode="auto">
          <a:xfrm>
            <a:off x="4291014"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3</a:t>
            </a:r>
            <a:endParaRPr lang="en-US" altLang="en-US" sz="2400"/>
          </a:p>
        </p:txBody>
      </p:sp>
      <p:sp>
        <p:nvSpPr>
          <p:cNvPr id="20550" name="Rectangle 148">
            <a:extLst>
              <a:ext uri="{FF2B5EF4-FFF2-40B4-BE49-F238E27FC236}">
                <a16:creationId xmlns:a16="http://schemas.microsoft.com/office/drawing/2014/main" id="{FB54EAD0-DDAA-408E-B816-15E1CBD1BA20}"/>
              </a:ext>
            </a:extLst>
          </p:cNvPr>
          <p:cNvSpPr>
            <a:spLocks noChangeArrowheads="1"/>
          </p:cNvSpPr>
          <p:nvPr/>
        </p:nvSpPr>
        <p:spPr bwMode="auto">
          <a:xfrm>
            <a:off x="3913189"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2</a:t>
            </a:r>
            <a:endParaRPr lang="en-US" altLang="en-US" sz="2400"/>
          </a:p>
        </p:txBody>
      </p:sp>
      <p:sp>
        <p:nvSpPr>
          <p:cNvPr id="20551" name="Rectangle 149">
            <a:extLst>
              <a:ext uri="{FF2B5EF4-FFF2-40B4-BE49-F238E27FC236}">
                <a16:creationId xmlns:a16="http://schemas.microsoft.com/office/drawing/2014/main" id="{F1680E86-0869-4A45-A89B-87E2D1002199}"/>
              </a:ext>
            </a:extLst>
          </p:cNvPr>
          <p:cNvSpPr>
            <a:spLocks noChangeArrowheads="1"/>
          </p:cNvSpPr>
          <p:nvPr/>
        </p:nvSpPr>
        <p:spPr bwMode="auto">
          <a:xfrm>
            <a:off x="5805489"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7</a:t>
            </a:r>
            <a:endParaRPr lang="en-US" altLang="en-US" sz="2400"/>
          </a:p>
        </p:txBody>
      </p:sp>
      <p:sp>
        <p:nvSpPr>
          <p:cNvPr id="20552" name="Rectangle 150">
            <a:extLst>
              <a:ext uri="{FF2B5EF4-FFF2-40B4-BE49-F238E27FC236}">
                <a16:creationId xmlns:a16="http://schemas.microsoft.com/office/drawing/2014/main" id="{60E523DC-03D3-49CC-AE48-4B6501CF98D3}"/>
              </a:ext>
            </a:extLst>
          </p:cNvPr>
          <p:cNvSpPr>
            <a:spLocks noChangeArrowheads="1"/>
          </p:cNvSpPr>
          <p:nvPr/>
        </p:nvSpPr>
        <p:spPr bwMode="auto">
          <a:xfrm>
            <a:off x="5429251"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6</a:t>
            </a:r>
            <a:endParaRPr lang="en-US" altLang="en-US" sz="2400"/>
          </a:p>
        </p:txBody>
      </p:sp>
      <p:sp>
        <p:nvSpPr>
          <p:cNvPr id="20553" name="Rectangle 151">
            <a:extLst>
              <a:ext uri="{FF2B5EF4-FFF2-40B4-BE49-F238E27FC236}">
                <a16:creationId xmlns:a16="http://schemas.microsoft.com/office/drawing/2014/main" id="{01B981D0-3334-4460-836B-787273102701}"/>
              </a:ext>
            </a:extLst>
          </p:cNvPr>
          <p:cNvSpPr>
            <a:spLocks noChangeArrowheads="1"/>
          </p:cNvSpPr>
          <p:nvPr/>
        </p:nvSpPr>
        <p:spPr bwMode="auto">
          <a:xfrm>
            <a:off x="5051426"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5</a:t>
            </a:r>
            <a:endParaRPr lang="en-US" altLang="en-US" sz="2400"/>
          </a:p>
        </p:txBody>
      </p:sp>
      <p:sp>
        <p:nvSpPr>
          <p:cNvPr id="20554" name="Rectangle 152">
            <a:extLst>
              <a:ext uri="{FF2B5EF4-FFF2-40B4-BE49-F238E27FC236}">
                <a16:creationId xmlns:a16="http://schemas.microsoft.com/office/drawing/2014/main" id="{42D52CFA-34E5-4D18-BA3E-E9A2CC7E9352}"/>
              </a:ext>
            </a:extLst>
          </p:cNvPr>
          <p:cNvSpPr>
            <a:spLocks noChangeArrowheads="1"/>
          </p:cNvSpPr>
          <p:nvPr/>
        </p:nvSpPr>
        <p:spPr bwMode="auto">
          <a:xfrm>
            <a:off x="6561139"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9</a:t>
            </a:r>
            <a:endParaRPr lang="en-US" altLang="en-US" sz="2400"/>
          </a:p>
        </p:txBody>
      </p:sp>
      <p:sp>
        <p:nvSpPr>
          <p:cNvPr id="20555" name="Rectangle 153">
            <a:extLst>
              <a:ext uri="{FF2B5EF4-FFF2-40B4-BE49-F238E27FC236}">
                <a16:creationId xmlns:a16="http://schemas.microsoft.com/office/drawing/2014/main" id="{9CC62A60-F0A5-4EDF-9CAF-D895648BB855}"/>
              </a:ext>
            </a:extLst>
          </p:cNvPr>
          <p:cNvSpPr>
            <a:spLocks noChangeArrowheads="1"/>
          </p:cNvSpPr>
          <p:nvPr/>
        </p:nvSpPr>
        <p:spPr bwMode="auto">
          <a:xfrm>
            <a:off x="6183314" y="59912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8</a:t>
            </a:r>
            <a:endParaRPr lang="en-US" altLang="en-US" sz="2400"/>
          </a:p>
        </p:txBody>
      </p:sp>
      <p:sp>
        <p:nvSpPr>
          <p:cNvPr id="20556" name="Rectangle 154">
            <a:extLst>
              <a:ext uri="{FF2B5EF4-FFF2-40B4-BE49-F238E27FC236}">
                <a16:creationId xmlns:a16="http://schemas.microsoft.com/office/drawing/2014/main" id="{A591A877-19C3-404F-8A92-2C04689A12BC}"/>
              </a:ext>
            </a:extLst>
          </p:cNvPr>
          <p:cNvSpPr>
            <a:spLocks noChangeArrowheads="1"/>
          </p:cNvSpPr>
          <p:nvPr/>
        </p:nvSpPr>
        <p:spPr bwMode="auto">
          <a:xfrm>
            <a:off x="6891338" y="5991225"/>
            <a:ext cx="1841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a:solidFill>
                  <a:srgbClr val="000000"/>
                </a:solidFill>
                <a:latin typeface="Arial" panose="020B0604020202020204" pitchFamily="34" charset="0"/>
              </a:rPr>
              <a:t>10</a:t>
            </a:r>
            <a:endParaRPr lang="en-US" altLang="en-US" sz="2400"/>
          </a:p>
        </p:txBody>
      </p:sp>
      <p:sp>
        <p:nvSpPr>
          <p:cNvPr id="103579" name="Rectangle 155">
            <a:extLst>
              <a:ext uri="{FF2B5EF4-FFF2-40B4-BE49-F238E27FC236}">
                <a16:creationId xmlns:a16="http://schemas.microsoft.com/office/drawing/2014/main" id="{09FEBF2D-B65A-42A9-853F-5AD66EB297EA}"/>
              </a:ext>
            </a:extLst>
          </p:cNvPr>
          <p:cNvSpPr>
            <a:spLocks noChangeArrowheads="1"/>
          </p:cNvSpPr>
          <p:nvPr/>
        </p:nvSpPr>
        <p:spPr bwMode="auto">
          <a:xfrm>
            <a:off x="6907214" y="3208339"/>
            <a:ext cx="2571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i="1">
                <a:solidFill>
                  <a:srgbClr val="000000"/>
                </a:solidFill>
                <a:latin typeface="Arial" panose="020B0604020202020204" pitchFamily="34" charset="0"/>
              </a:rPr>
              <a:t>MC</a:t>
            </a:r>
            <a:endParaRPr lang="en-US" altLang="en-US" sz="2400"/>
          </a:p>
        </p:txBody>
      </p:sp>
      <p:sp>
        <p:nvSpPr>
          <p:cNvPr id="103580" name="Rectangle 156">
            <a:extLst>
              <a:ext uri="{FF2B5EF4-FFF2-40B4-BE49-F238E27FC236}">
                <a16:creationId xmlns:a16="http://schemas.microsoft.com/office/drawing/2014/main" id="{FCF38888-A9BB-4002-B88D-4BE6226C57D7}"/>
              </a:ext>
            </a:extLst>
          </p:cNvPr>
          <p:cNvSpPr>
            <a:spLocks noChangeArrowheads="1"/>
          </p:cNvSpPr>
          <p:nvPr/>
        </p:nvSpPr>
        <p:spPr bwMode="auto">
          <a:xfrm>
            <a:off x="7091363" y="3962400"/>
            <a:ext cx="3302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i="1">
                <a:solidFill>
                  <a:srgbClr val="000000"/>
                </a:solidFill>
                <a:latin typeface="Arial" panose="020B0604020202020204" pitchFamily="34" charset="0"/>
              </a:rPr>
              <a:t>ATC</a:t>
            </a:r>
            <a:endParaRPr lang="en-US" altLang="en-US" sz="2400"/>
          </a:p>
        </p:txBody>
      </p:sp>
      <p:sp>
        <p:nvSpPr>
          <p:cNvPr id="103581" name="Rectangle 157">
            <a:extLst>
              <a:ext uri="{FF2B5EF4-FFF2-40B4-BE49-F238E27FC236}">
                <a16:creationId xmlns:a16="http://schemas.microsoft.com/office/drawing/2014/main" id="{A810A963-0AFD-476C-80B3-1B8EAA1C316C}"/>
              </a:ext>
            </a:extLst>
          </p:cNvPr>
          <p:cNvSpPr>
            <a:spLocks noChangeArrowheads="1"/>
          </p:cNvSpPr>
          <p:nvPr/>
        </p:nvSpPr>
        <p:spPr bwMode="auto">
          <a:xfrm>
            <a:off x="7100889" y="4340225"/>
            <a:ext cx="33813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i="1">
                <a:solidFill>
                  <a:srgbClr val="000000"/>
                </a:solidFill>
                <a:latin typeface="Arial" panose="020B0604020202020204" pitchFamily="34" charset="0"/>
              </a:rPr>
              <a:t>AVC</a:t>
            </a:r>
            <a:endParaRPr lang="en-US" altLang="en-US" sz="2400"/>
          </a:p>
        </p:txBody>
      </p:sp>
      <p:sp>
        <p:nvSpPr>
          <p:cNvPr id="103582" name="Rectangle 158">
            <a:extLst>
              <a:ext uri="{FF2B5EF4-FFF2-40B4-BE49-F238E27FC236}">
                <a16:creationId xmlns:a16="http://schemas.microsoft.com/office/drawing/2014/main" id="{D05F4AA8-4EBB-445B-B022-83B1AD7C2AA3}"/>
              </a:ext>
            </a:extLst>
          </p:cNvPr>
          <p:cNvSpPr>
            <a:spLocks noChangeArrowheads="1"/>
          </p:cNvSpPr>
          <p:nvPr/>
        </p:nvSpPr>
        <p:spPr bwMode="auto">
          <a:xfrm>
            <a:off x="7091363" y="5446714"/>
            <a:ext cx="3302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spcBef>
                <a:spcPct val="0"/>
              </a:spcBef>
              <a:buFontTx/>
              <a:buNone/>
            </a:pPr>
            <a:r>
              <a:rPr lang="en-US" altLang="en-US" sz="1300" i="1">
                <a:solidFill>
                  <a:srgbClr val="000000"/>
                </a:solidFill>
                <a:latin typeface="Arial" panose="020B0604020202020204" pitchFamily="34" charset="0"/>
              </a:rPr>
              <a:t>AFC</a:t>
            </a:r>
            <a:endParaRPr lang="en-US" altLang="en-US" sz="2400"/>
          </a:p>
        </p:txBody>
      </p:sp>
    </p:spTree>
    <p:extLst>
      <p:ext uri="{BB962C8B-B14F-4D97-AF65-F5344CB8AC3E}">
        <p14:creationId xmlns:p14="http://schemas.microsoft.com/office/powerpoint/2010/main" val="319321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3539"/>
                                        </p:tgtEl>
                                        <p:attrNameLst>
                                          <p:attrName>style.visibility</p:attrName>
                                        </p:attrNameLst>
                                      </p:cBhvr>
                                      <p:to>
                                        <p:strVal val="visible"/>
                                      </p:to>
                                    </p:set>
                                    <p:animEffect transition="in" filter="wipe(left)">
                                      <p:cBhvr>
                                        <p:cTn id="7" dur="500"/>
                                        <p:tgtEl>
                                          <p:spTgt spid="1035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03496"/>
                                        </p:tgtEl>
                                        <p:attrNameLst>
                                          <p:attrName>style.visibility</p:attrName>
                                        </p:attrNameLst>
                                      </p:cBhvr>
                                      <p:to>
                                        <p:strVal val="visible"/>
                                      </p:to>
                                    </p:set>
                                    <p:animEffect transition="in" filter="strips(downRight)">
                                      <p:cBhvr>
                                        <p:cTn id="12" dur="500"/>
                                        <p:tgtEl>
                                          <p:spTgt spid="1034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3580">
                                            <p:txEl>
                                              <p:pRg st="0" end="0"/>
                                            </p:txEl>
                                          </p:spTgt>
                                        </p:tgtEl>
                                        <p:attrNameLst>
                                          <p:attrName>style.visibility</p:attrName>
                                        </p:attrNameLst>
                                      </p:cBhvr>
                                      <p:to>
                                        <p:strVal val="visible"/>
                                      </p:to>
                                    </p:set>
                                    <p:animEffect transition="in" filter="dissolve">
                                      <p:cBhvr>
                                        <p:cTn id="17" dur="500"/>
                                        <p:tgtEl>
                                          <p:spTgt spid="10358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103517"/>
                                        </p:tgtEl>
                                        <p:attrNameLst>
                                          <p:attrName>style.visibility</p:attrName>
                                        </p:attrNameLst>
                                      </p:cBhvr>
                                      <p:to>
                                        <p:strVal val="visible"/>
                                      </p:to>
                                    </p:set>
                                    <p:animEffect transition="in" filter="strips(downRight)">
                                      <p:cBhvr>
                                        <p:cTn id="22" dur="500"/>
                                        <p:tgtEl>
                                          <p:spTgt spid="1035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103476"/>
                                        </p:tgtEl>
                                        <p:attrNameLst>
                                          <p:attrName>style.visibility</p:attrName>
                                        </p:attrNameLst>
                                      </p:cBhvr>
                                      <p:to>
                                        <p:strVal val="visible"/>
                                      </p:to>
                                    </p:set>
                                    <p:animEffect transition="in" filter="strips(downRight)">
                                      <p:cBhvr>
                                        <p:cTn id="27" dur="500"/>
                                        <p:tgtEl>
                                          <p:spTgt spid="1034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3582">
                                            <p:txEl>
                                              <p:pRg st="0" end="0"/>
                                            </p:txEl>
                                          </p:spTgt>
                                        </p:tgtEl>
                                        <p:attrNameLst>
                                          <p:attrName>style.visibility</p:attrName>
                                        </p:attrNameLst>
                                      </p:cBhvr>
                                      <p:to>
                                        <p:strVal val="visible"/>
                                      </p:to>
                                    </p:set>
                                    <p:animEffect transition="in" filter="dissolve">
                                      <p:cBhvr>
                                        <p:cTn id="32" dur="500"/>
                                        <p:tgtEl>
                                          <p:spTgt spid="103582">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103528"/>
                                        </p:tgtEl>
                                        <p:attrNameLst>
                                          <p:attrName>style.visibility</p:attrName>
                                        </p:attrNameLst>
                                      </p:cBhvr>
                                      <p:to>
                                        <p:strVal val="visible"/>
                                      </p:to>
                                    </p:set>
                                    <p:animEffect transition="in" filter="strips(upRight)">
                                      <p:cBhvr>
                                        <p:cTn id="37" dur="500"/>
                                        <p:tgtEl>
                                          <p:spTgt spid="1035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3" fill="hold" nodeType="clickEffect">
                                  <p:stCondLst>
                                    <p:cond delay="0"/>
                                  </p:stCondLst>
                                  <p:childTnLst>
                                    <p:set>
                                      <p:cBhvr>
                                        <p:cTn id="41" dur="1" fill="hold">
                                          <p:stCondLst>
                                            <p:cond delay="0"/>
                                          </p:stCondLst>
                                        </p:cTn>
                                        <p:tgtEl>
                                          <p:spTgt spid="103466"/>
                                        </p:tgtEl>
                                        <p:attrNameLst>
                                          <p:attrName>style.visibility</p:attrName>
                                        </p:attrNameLst>
                                      </p:cBhvr>
                                      <p:to>
                                        <p:strVal val="visible"/>
                                      </p:to>
                                    </p:set>
                                    <p:animEffect transition="in" filter="strips(upRight)">
                                      <p:cBhvr>
                                        <p:cTn id="42" dur="500"/>
                                        <p:tgtEl>
                                          <p:spTgt spid="1034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03579">
                                            <p:txEl>
                                              <p:pRg st="0" end="0"/>
                                            </p:txEl>
                                          </p:spTgt>
                                        </p:tgtEl>
                                        <p:attrNameLst>
                                          <p:attrName>style.visibility</p:attrName>
                                        </p:attrNameLst>
                                      </p:cBhvr>
                                      <p:to>
                                        <p:strVal val="visible"/>
                                      </p:to>
                                    </p:set>
                                    <p:animEffect transition="in" filter="dissolve">
                                      <p:cBhvr>
                                        <p:cTn id="47" dur="500"/>
                                        <p:tgtEl>
                                          <p:spTgt spid="103579">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3506"/>
                                        </p:tgtEl>
                                        <p:attrNameLst>
                                          <p:attrName>style.visibility</p:attrName>
                                        </p:attrNameLst>
                                      </p:cBhvr>
                                      <p:to>
                                        <p:strVal val="visible"/>
                                      </p:to>
                                    </p:set>
                                    <p:animEffect transition="in" filter="wipe(left)">
                                      <p:cBhvr>
                                        <p:cTn id="52" dur="500"/>
                                        <p:tgtEl>
                                          <p:spTgt spid="10350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03486"/>
                                        </p:tgtEl>
                                        <p:attrNameLst>
                                          <p:attrName>style.visibility</p:attrName>
                                        </p:attrNameLst>
                                      </p:cBhvr>
                                      <p:to>
                                        <p:strVal val="visible"/>
                                      </p:to>
                                    </p:set>
                                    <p:animEffect transition="in" filter="wipe(left)">
                                      <p:cBhvr>
                                        <p:cTn id="57" dur="500"/>
                                        <p:tgtEl>
                                          <p:spTgt spid="10348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03581">
                                            <p:txEl>
                                              <p:pRg st="0" end="0"/>
                                            </p:txEl>
                                          </p:spTgt>
                                        </p:tgtEl>
                                        <p:attrNameLst>
                                          <p:attrName>style.visibility</p:attrName>
                                        </p:attrNameLst>
                                      </p:cBhvr>
                                      <p:to>
                                        <p:strVal val="visible"/>
                                      </p:to>
                                    </p:set>
                                    <p:animEffect transition="in" filter="dissolve">
                                      <p:cBhvr>
                                        <p:cTn id="62" dur="500"/>
                                        <p:tgtEl>
                                          <p:spTgt spid="1035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79" grpId="0" build="p" autoUpdateAnimBg="0"/>
      <p:bldP spid="103580" grpId="0" build="p" autoUpdateAnimBg="0"/>
      <p:bldP spid="103581" grpId="0" build="p" autoUpdateAnimBg="0"/>
      <p:bldP spid="103582"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F9B5-794A-4319-9AAC-229F9F82100A}"/>
              </a:ext>
            </a:extLst>
          </p:cNvPr>
          <p:cNvSpPr>
            <a:spLocks noGrp="1"/>
          </p:cNvSpPr>
          <p:nvPr>
            <p:ph type="title"/>
          </p:nvPr>
        </p:nvSpPr>
        <p:spPr>
          <a:xfrm>
            <a:off x="906011" y="644283"/>
            <a:ext cx="8381238" cy="1077229"/>
          </a:xfrm>
        </p:spPr>
        <p:txBody>
          <a:bodyPr>
            <a:normAutofit/>
          </a:bodyPr>
          <a:lstStyle/>
          <a:p>
            <a:pPr algn="l"/>
            <a:r>
              <a:rPr lang="en-US" dirty="0">
                <a:solidFill>
                  <a:schemeClr val="accent2"/>
                </a:solidFill>
              </a:rPr>
              <a:t>Profit maximization</a:t>
            </a:r>
          </a:p>
        </p:txBody>
      </p:sp>
      <p:pic>
        <p:nvPicPr>
          <p:cNvPr id="5" name="Picture 4">
            <a:extLst>
              <a:ext uri="{FF2B5EF4-FFF2-40B4-BE49-F238E27FC236}">
                <a16:creationId xmlns:a16="http://schemas.microsoft.com/office/drawing/2014/main" id="{F9B5986F-E5CA-4094-96DD-428E07BC93CB}"/>
              </a:ext>
            </a:extLst>
          </p:cNvPr>
          <p:cNvPicPr>
            <a:picLocks noChangeAspect="1"/>
          </p:cNvPicPr>
          <p:nvPr/>
        </p:nvPicPr>
        <p:blipFill>
          <a:blip r:embed="rId2">
            <a:alphaModFix amt="62000"/>
          </a:blip>
          <a:stretch>
            <a:fillRect/>
          </a:stretch>
        </p:blipFill>
        <p:spPr>
          <a:xfrm>
            <a:off x="1123352" y="1542198"/>
            <a:ext cx="8381238" cy="3971498"/>
          </a:xfrm>
          <a:prstGeom prst="rect">
            <a:avLst/>
          </a:prstGeom>
          <a:blipFill>
            <a:blip r:embed="rId3">
              <a:alphaModFix amt="62000"/>
            </a:blip>
            <a:tile tx="0" ty="0" sx="100000" sy="100000" flip="none" algn="tl"/>
          </a:blipFill>
        </p:spPr>
      </p:pic>
    </p:spTree>
    <p:extLst>
      <p:ext uri="{BB962C8B-B14F-4D97-AF65-F5344CB8AC3E}">
        <p14:creationId xmlns:p14="http://schemas.microsoft.com/office/powerpoint/2010/main" val="1175940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F9B5-794A-4319-9AAC-229F9F82100A}"/>
              </a:ext>
            </a:extLst>
          </p:cNvPr>
          <p:cNvSpPr>
            <a:spLocks noGrp="1"/>
          </p:cNvSpPr>
          <p:nvPr>
            <p:ph type="title"/>
          </p:nvPr>
        </p:nvSpPr>
        <p:spPr>
          <a:xfrm>
            <a:off x="951914" y="388279"/>
            <a:ext cx="8381238" cy="1077229"/>
          </a:xfrm>
        </p:spPr>
        <p:txBody>
          <a:bodyPr>
            <a:normAutofit/>
          </a:bodyPr>
          <a:lstStyle/>
          <a:p>
            <a:pPr algn="l"/>
            <a:r>
              <a:rPr lang="en-US" dirty="0">
                <a:solidFill>
                  <a:schemeClr val="accent2"/>
                </a:solidFill>
              </a:rPr>
              <a:t>Profit maximization</a:t>
            </a:r>
          </a:p>
        </p:txBody>
      </p:sp>
      <p:sp>
        <p:nvSpPr>
          <p:cNvPr id="66" name="Content Placeholder 2">
            <a:extLst>
              <a:ext uri="{FF2B5EF4-FFF2-40B4-BE49-F238E27FC236}">
                <a16:creationId xmlns:a16="http://schemas.microsoft.com/office/drawing/2014/main" id="{F3737DA5-9F97-492D-A260-AB73E825B6B6}"/>
              </a:ext>
            </a:extLst>
          </p:cNvPr>
          <p:cNvSpPr>
            <a:spLocks noGrp="1"/>
          </p:cNvSpPr>
          <p:nvPr>
            <p:ph idx="1"/>
          </p:nvPr>
        </p:nvSpPr>
        <p:spPr>
          <a:xfrm>
            <a:off x="951914" y="1705969"/>
            <a:ext cx="8983447" cy="4225137"/>
          </a:xfrm>
        </p:spPr>
        <p:txBody>
          <a:bodyPr anchor="t">
            <a:normAutofit/>
          </a:bodyPr>
          <a:lstStyle/>
          <a:p>
            <a:pPr algn="just"/>
            <a:r>
              <a:rPr lang="en-US" sz="2400" dirty="0"/>
              <a:t>Marginal revenue (or marginal benefit) is a central concept in microeconomics that describes the additional total revenue generated by increasing product sales by 1 unit. </a:t>
            </a:r>
          </a:p>
          <a:p>
            <a:pPr algn="just"/>
            <a:r>
              <a:rPr lang="en-US" sz="2400" dirty="0"/>
              <a:t>To derive the value of marginal revenue, it is required to examine the difference between the aggregate benefits a firm received from the quantity of a good and service produced last period and the current period with one extra unit increase in the rate of production.</a:t>
            </a:r>
          </a:p>
        </p:txBody>
      </p:sp>
    </p:spTree>
    <p:extLst>
      <p:ext uri="{BB962C8B-B14F-4D97-AF65-F5344CB8AC3E}">
        <p14:creationId xmlns:p14="http://schemas.microsoft.com/office/powerpoint/2010/main" val="1528648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127E-6A82-AD7E-757F-37C23D7A2520}"/>
              </a:ext>
            </a:extLst>
          </p:cNvPr>
          <p:cNvSpPr>
            <a:spLocks noGrp="1"/>
          </p:cNvSpPr>
          <p:nvPr>
            <p:ph type="title"/>
          </p:nvPr>
        </p:nvSpPr>
        <p:spPr/>
        <p:txBody>
          <a:bodyPr/>
          <a:lstStyle/>
          <a:p>
            <a:r>
              <a:rPr lang="en-US" dirty="0">
                <a:solidFill>
                  <a:schemeClr val="tx1"/>
                </a:solidFill>
              </a:rPr>
              <a:t>Profit maximization</a:t>
            </a:r>
            <a:endParaRPr lang="en-US" dirty="0"/>
          </a:p>
        </p:txBody>
      </p:sp>
      <p:sp>
        <p:nvSpPr>
          <p:cNvPr id="3" name="Content Placeholder 2">
            <a:extLst>
              <a:ext uri="{FF2B5EF4-FFF2-40B4-BE49-F238E27FC236}">
                <a16:creationId xmlns:a16="http://schemas.microsoft.com/office/drawing/2014/main" id="{AD63F3FD-A4DA-27AC-3B4C-3BFA0BD25B65}"/>
              </a:ext>
            </a:extLst>
          </p:cNvPr>
          <p:cNvSpPr>
            <a:spLocks noGrp="1"/>
          </p:cNvSpPr>
          <p:nvPr>
            <p:ph idx="1"/>
          </p:nvPr>
        </p:nvSpPr>
        <p:spPr>
          <a:solidFill>
            <a:schemeClr val="accent2">
              <a:lumMod val="20000"/>
              <a:lumOff val="80000"/>
            </a:schemeClr>
          </a:solidFill>
        </p:spPr>
        <p:txBody>
          <a:bodyPr>
            <a:normAutofit fontScale="92500" lnSpcReduction="20000"/>
          </a:bodyPr>
          <a:lstStyle/>
          <a:p>
            <a:r>
              <a:rPr lang="en-US" sz="2400" dirty="0"/>
              <a:t>Marginal revenue is a fundamental tool for economic decision making within a firm's setting, together with marginal cost to be considered.</a:t>
            </a:r>
          </a:p>
          <a:p>
            <a:r>
              <a:rPr lang="en-US" sz="2400" dirty="0"/>
              <a:t>In a perfectly competitive market, the incremental revenue generated by selling an additional unit of a good is equal to the price the firm is able to charge the buyer of the good.</a:t>
            </a:r>
          </a:p>
          <a:p>
            <a:r>
              <a:rPr lang="en-US" sz="2400" dirty="0"/>
              <a:t>This is because a firm in a competitive market will always get the same price for every unit it sells regardless of the number of units the firm sells since the firm's sales can never impact the industry's price. Therefore, in a perfectly competitive market, firms set the price level equal to their marginal revenue</a:t>
            </a:r>
          </a:p>
          <a:p>
            <a:endParaRPr lang="en-US" dirty="0"/>
          </a:p>
        </p:txBody>
      </p:sp>
    </p:spTree>
    <p:extLst>
      <p:ext uri="{BB962C8B-B14F-4D97-AF65-F5344CB8AC3E}">
        <p14:creationId xmlns:p14="http://schemas.microsoft.com/office/powerpoint/2010/main" val="2812408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F9B5-794A-4319-9AAC-229F9F82100A}"/>
              </a:ext>
            </a:extLst>
          </p:cNvPr>
          <p:cNvSpPr>
            <a:spLocks noGrp="1"/>
          </p:cNvSpPr>
          <p:nvPr>
            <p:ph type="title"/>
          </p:nvPr>
        </p:nvSpPr>
        <p:spPr>
          <a:xfrm>
            <a:off x="1077552" y="569742"/>
            <a:ext cx="8381238" cy="1077229"/>
          </a:xfrm>
        </p:spPr>
        <p:txBody>
          <a:bodyPr>
            <a:normAutofit/>
          </a:bodyPr>
          <a:lstStyle/>
          <a:p>
            <a:pPr algn="l"/>
            <a:r>
              <a:rPr lang="en-US" dirty="0">
                <a:solidFill>
                  <a:schemeClr val="accent2"/>
                </a:solidFill>
              </a:rPr>
              <a:t>Profit maximization</a:t>
            </a:r>
          </a:p>
        </p:txBody>
      </p:sp>
      <p:sp>
        <p:nvSpPr>
          <p:cNvPr id="66" name="Content Placeholder 2">
            <a:extLst>
              <a:ext uri="{FF2B5EF4-FFF2-40B4-BE49-F238E27FC236}">
                <a16:creationId xmlns:a16="http://schemas.microsoft.com/office/drawing/2014/main" id="{F3737DA5-9F97-492D-A260-AB73E825B6B6}"/>
              </a:ext>
            </a:extLst>
          </p:cNvPr>
          <p:cNvSpPr>
            <a:spLocks noGrp="1"/>
          </p:cNvSpPr>
          <p:nvPr>
            <p:ph idx="1"/>
          </p:nvPr>
        </p:nvSpPr>
        <p:spPr>
          <a:xfrm>
            <a:off x="478303" y="1446663"/>
            <a:ext cx="8980488" cy="4841595"/>
          </a:xfrm>
        </p:spPr>
        <p:txBody>
          <a:bodyPr anchor="t">
            <a:noAutofit/>
          </a:bodyPr>
          <a:lstStyle/>
          <a:p>
            <a:pPr marL="344488" marR="0" lvl="0" indent="-344488" algn="just" defTabSz="914400" rtl="0" eaLnBrk="1" fontAlgn="auto" latinLnBrk="0" hangingPunct="1">
              <a:lnSpc>
                <a:spcPct val="120000"/>
              </a:lnSpc>
              <a:spcBef>
                <a:spcPts val="1000"/>
              </a:spcBef>
              <a:spcAft>
                <a:spcPts val="600"/>
              </a:spcAft>
              <a:buClr>
                <a:srgbClr val="8EC0C1"/>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tx1"/>
                </a:solidFill>
                <a:effectLst/>
                <a:uLnTx/>
                <a:uFillTx/>
                <a:latin typeface="Arial" panose="020B0604020202020204"/>
                <a:ea typeface="+mn-ea"/>
                <a:cs typeface="+mn-cs"/>
              </a:rPr>
              <a:t>The marginal revenue (the increase in total revenue) is the price the firm gets on the additional unit sold, less the revenue lost by reducing the price on all other units that were sold prior to the decrease in price. Marginal revenue is the concept of a firm sacrificing the opportunity to sell the current output at a certain price, in order to sell a higher quantity at a reduced price.</a:t>
            </a:r>
          </a:p>
          <a:p>
            <a:pPr marL="344488" marR="0" lvl="0" indent="-344488" algn="just" defTabSz="914400" rtl="0" eaLnBrk="1" fontAlgn="auto" latinLnBrk="0" hangingPunct="1">
              <a:lnSpc>
                <a:spcPct val="120000"/>
              </a:lnSpc>
              <a:spcBef>
                <a:spcPts val="1000"/>
              </a:spcBef>
              <a:spcAft>
                <a:spcPts val="600"/>
              </a:spcAft>
              <a:buClr>
                <a:srgbClr val="8EC0C1"/>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chemeClr val="tx1"/>
                </a:solidFill>
                <a:effectLst/>
                <a:uLnTx/>
                <a:uFillTx/>
                <a:latin typeface="Arial" panose="020B0604020202020204"/>
                <a:ea typeface="+mn-ea"/>
                <a:cs typeface="+mn-cs"/>
              </a:rPr>
              <a:t>Profit maximization occurs at the point where marginal revenue (MR) equals marginal cost (MC). </a:t>
            </a:r>
            <a:endParaRPr lang="en-US" sz="2400" dirty="0"/>
          </a:p>
        </p:txBody>
      </p:sp>
    </p:spTree>
    <p:extLst>
      <p:ext uri="{BB962C8B-B14F-4D97-AF65-F5344CB8AC3E}">
        <p14:creationId xmlns:p14="http://schemas.microsoft.com/office/powerpoint/2010/main" val="34828854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Thermal power station">
            <a:extLst>
              <a:ext uri="{FF2B5EF4-FFF2-40B4-BE49-F238E27FC236}">
                <a16:creationId xmlns:a16="http://schemas.microsoft.com/office/drawing/2014/main" id="{4663F054-2A81-8312-A6C8-78A52EA66CC7}"/>
              </a:ext>
            </a:extLst>
          </p:cNvPr>
          <p:cNvPicPr>
            <a:picLocks noChangeAspect="1"/>
          </p:cNvPicPr>
          <p:nvPr/>
        </p:nvPicPr>
        <p:blipFill rotWithShape="1">
          <a:blip r:embed="rId2"/>
          <a:srcRect l="15820" r="25180"/>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8C0FC5E6-7E56-6B5E-A594-34E54021DFEA}"/>
              </a:ext>
            </a:extLst>
          </p:cNvPr>
          <p:cNvSpPr>
            <a:spLocks noGrp="1"/>
          </p:cNvSpPr>
          <p:nvPr>
            <p:ph type="title"/>
          </p:nvPr>
        </p:nvSpPr>
        <p:spPr>
          <a:xfrm>
            <a:off x="5380563" y="1678665"/>
            <a:ext cx="3887839" cy="2372168"/>
          </a:xfrm>
        </p:spPr>
        <p:txBody>
          <a:bodyPr vert="horz" lIns="91440" tIns="45720" rIns="91440" bIns="45720" rtlCol="0" anchor="b">
            <a:normAutofit/>
          </a:bodyPr>
          <a:lstStyle/>
          <a:p>
            <a:pPr algn="r"/>
            <a:r>
              <a:rPr lang="en-US" sz="4600" b="1"/>
              <a:t>Externalities</a:t>
            </a:r>
          </a:p>
        </p:txBody>
      </p:sp>
    </p:spTree>
    <p:extLst>
      <p:ext uri="{BB962C8B-B14F-4D97-AF65-F5344CB8AC3E}">
        <p14:creationId xmlns:p14="http://schemas.microsoft.com/office/powerpoint/2010/main" val="29518911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65F5-375C-CA51-7E00-EBB8049C6170}"/>
              </a:ext>
            </a:extLst>
          </p:cNvPr>
          <p:cNvSpPr>
            <a:spLocks noGrp="1"/>
          </p:cNvSpPr>
          <p:nvPr>
            <p:ph type="title"/>
          </p:nvPr>
        </p:nvSpPr>
        <p:spPr/>
        <p:txBody>
          <a:bodyPr/>
          <a:lstStyle/>
          <a:p>
            <a:r>
              <a:rPr lang="en-US" dirty="0"/>
              <a:t>Externalities</a:t>
            </a:r>
          </a:p>
        </p:txBody>
      </p:sp>
      <p:sp>
        <p:nvSpPr>
          <p:cNvPr id="3" name="Content Placeholder 2">
            <a:extLst>
              <a:ext uri="{FF2B5EF4-FFF2-40B4-BE49-F238E27FC236}">
                <a16:creationId xmlns:a16="http://schemas.microsoft.com/office/drawing/2014/main" id="{211C32AB-657B-0EE0-ACF9-BEF30623216E}"/>
              </a:ext>
            </a:extLst>
          </p:cNvPr>
          <p:cNvSpPr>
            <a:spLocks noGrp="1"/>
          </p:cNvSpPr>
          <p:nvPr>
            <p:ph idx="1"/>
          </p:nvPr>
        </p:nvSpPr>
        <p:spPr>
          <a:xfrm>
            <a:off x="400749" y="1460310"/>
            <a:ext cx="8596668" cy="4462818"/>
          </a:xfrm>
        </p:spPr>
        <p:txBody>
          <a:bodyPr>
            <a:normAutofit/>
          </a:bodyPr>
          <a:lstStyle/>
          <a:p>
            <a:pPr marL="457200" marR="0" lvl="1" indent="0" algn="just">
              <a:lnSpc>
                <a:spcPct val="150000"/>
              </a:lnSpc>
              <a:spcBef>
                <a:spcPts val="0"/>
              </a:spcBef>
              <a:spcAft>
                <a:spcPts val="800"/>
              </a:spcAft>
              <a:buNone/>
            </a:pPr>
            <a:r>
              <a:rPr lang="en-US" b="1" kern="100" dirty="0">
                <a:effectLst/>
                <a:latin typeface="Arial" panose="020B0604020202020204" pitchFamily="34" charset="0"/>
                <a:ea typeface="Aptos" panose="020B0004020202020204" pitchFamily="34" charset="0"/>
                <a:cs typeface="Times New Roman" panose="02020603050405020304" pitchFamily="18" charset="0"/>
              </a:rPr>
              <a:t>Understanding Externalities in Economics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gn="just">
              <a:lnSpc>
                <a:spcPct val="150000"/>
              </a:lnSpc>
              <a:spcBef>
                <a:spcPts val="0"/>
              </a:spcBef>
              <a:spcAft>
                <a:spcPts val="800"/>
              </a:spcAft>
              <a:buNone/>
            </a:pPr>
            <a:r>
              <a:rPr lang="en-US" sz="1600" kern="100" dirty="0">
                <a:effectLst/>
                <a:latin typeface="Arial" panose="020B0604020202020204" pitchFamily="34" charset="0"/>
                <a:ea typeface="Aptos" panose="020B0004020202020204" pitchFamily="34" charset="0"/>
                <a:cs typeface="Times New Roman" panose="02020603050405020304" pitchFamily="18" charset="0"/>
              </a:rPr>
              <a:t>Externalities are a fundamental concept in economics that refers to the unintended consequences of economic activities on third parties who are not directly involved in the transaction. These external effects can have significant implications for market outcomes, resource allocation, and societal welfare. Understanding externalities is crucial for policymakers, businesses, and individuals to make informed decisions and address market failures effectively.</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58680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65F5-375C-CA51-7E00-EBB8049C6170}"/>
              </a:ext>
            </a:extLst>
          </p:cNvPr>
          <p:cNvSpPr>
            <a:spLocks noGrp="1"/>
          </p:cNvSpPr>
          <p:nvPr>
            <p:ph type="title"/>
          </p:nvPr>
        </p:nvSpPr>
        <p:spPr/>
        <p:txBody>
          <a:bodyPr/>
          <a:lstStyle/>
          <a:p>
            <a:r>
              <a:rPr lang="en-US" dirty="0"/>
              <a:t>Externalities</a:t>
            </a:r>
          </a:p>
        </p:txBody>
      </p:sp>
      <p:sp>
        <p:nvSpPr>
          <p:cNvPr id="3" name="Content Placeholder 2">
            <a:extLst>
              <a:ext uri="{FF2B5EF4-FFF2-40B4-BE49-F238E27FC236}">
                <a16:creationId xmlns:a16="http://schemas.microsoft.com/office/drawing/2014/main" id="{211C32AB-657B-0EE0-ACF9-BEF30623216E}"/>
              </a:ext>
            </a:extLst>
          </p:cNvPr>
          <p:cNvSpPr>
            <a:spLocks noGrp="1"/>
          </p:cNvSpPr>
          <p:nvPr>
            <p:ph idx="1"/>
          </p:nvPr>
        </p:nvSpPr>
        <p:spPr>
          <a:xfrm>
            <a:off x="468987" y="1398493"/>
            <a:ext cx="8596668" cy="5357149"/>
          </a:xfrm>
        </p:spPr>
        <p:txBody>
          <a:bodyPr>
            <a:normAutofit/>
          </a:bodyPr>
          <a:lstStyle/>
          <a:p>
            <a:pPr marL="0" marR="0" indent="0" algn="just">
              <a:lnSpc>
                <a:spcPct val="150000"/>
              </a:lnSpc>
              <a:spcBef>
                <a:spcPts val="0"/>
              </a:spcBef>
              <a:spcAft>
                <a:spcPts val="800"/>
              </a:spcAft>
              <a:buNone/>
            </a:pPr>
            <a:r>
              <a:rPr lang="en-US" sz="1600" b="1" kern="100" dirty="0">
                <a:effectLst/>
                <a:latin typeface="Arial" panose="020B0604020202020204" pitchFamily="34" charset="0"/>
                <a:ea typeface="Aptos" panose="020B0004020202020204" pitchFamily="34" charset="0"/>
                <a:cs typeface="Times New Roman" panose="02020603050405020304" pitchFamily="18" charset="0"/>
              </a:rPr>
              <a:t>Types of Externalities: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1600" b="1" kern="100" dirty="0">
                <a:effectLst/>
                <a:latin typeface="Arial" panose="020B0604020202020204" pitchFamily="34" charset="0"/>
                <a:ea typeface="Aptos" panose="020B0004020202020204" pitchFamily="34" charset="0"/>
                <a:cs typeface="Times New Roman" panose="02020603050405020304" pitchFamily="18" charset="0"/>
              </a:rPr>
              <a:t>Positive Externalities:</a:t>
            </a:r>
            <a:r>
              <a:rPr lang="en-US" sz="1600" kern="100" dirty="0">
                <a:effectLst/>
                <a:latin typeface="Arial" panose="020B0604020202020204" pitchFamily="34" charset="0"/>
                <a:ea typeface="Aptos" panose="020B0004020202020204" pitchFamily="34" charset="0"/>
                <a:cs typeface="Times New Roman" panose="02020603050405020304" pitchFamily="18" charset="0"/>
              </a:rPr>
              <a:t> Positive externalities occur when the actions of individuals or firms generate benefits for others without compensation. Examples include vaccinations, where the immunization of one person not only protects them from disease but also contributes to herd immunity, benefiting the wider community. Other examples include education, research and development, and historical preservation.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1600" b="1" kern="100" dirty="0">
                <a:effectLst/>
                <a:latin typeface="Arial" panose="020B0604020202020204" pitchFamily="34" charset="0"/>
                <a:ea typeface="Aptos" panose="020B0004020202020204" pitchFamily="34" charset="0"/>
                <a:cs typeface="Times New Roman" panose="02020603050405020304" pitchFamily="18" charset="0"/>
              </a:rPr>
              <a:t>Negative Externalities:</a:t>
            </a:r>
            <a:r>
              <a:rPr lang="en-US" sz="1600" kern="100" dirty="0">
                <a:effectLst/>
                <a:latin typeface="Arial" panose="020B0604020202020204" pitchFamily="34" charset="0"/>
                <a:ea typeface="Aptos" panose="020B0004020202020204" pitchFamily="34" charset="0"/>
                <a:cs typeface="Times New Roman" panose="02020603050405020304" pitchFamily="18" charset="0"/>
              </a:rPr>
              <a:t> Negative externalities arise when the actions of individuals or firms impose costs on others without compensation. Pollution from factories, traffic congestion from individual car usage, and noise pollution from construction activities are common examples of negative externalities. These external costs are not reflected in market prices, leading to inefficient resource allocation and societal welfare losses.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45090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7">
            <a:extLst>
              <a:ext uri="{FF2B5EF4-FFF2-40B4-BE49-F238E27FC236}">
                <a16:creationId xmlns:a16="http://schemas.microsoft.com/office/drawing/2014/main" id="{E0876BC9-95C8-469F-AD40-0B2BB95446AB}"/>
              </a:ext>
            </a:extLst>
          </p:cNvPr>
          <p:cNvSpPr>
            <a:spLocks noGrp="1" noChangeArrowheads="1"/>
          </p:cNvSpPr>
          <p:nvPr>
            <p:ph type="title"/>
          </p:nvPr>
        </p:nvSpPr>
        <p:spPr>
          <a:xfrm>
            <a:off x="563035" y="660070"/>
            <a:ext cx="8596668" cy="1320800"/>
          </a:xfrm>
        </p:spPr>
        <p:txBody>
          <a:bodyPr/>
          <a:lstStyle/>
          <a:p>
            <a:pPr eaLnBrk="1" hangingPunct="1"/>
            <a:r>
              <a:rPr lang="en-US" altLang="en-US" dirty="0">
                <a:solidFill>
                  <a:schemeClr val="accent2"/>
                </a:solidFill>
              </a:rPr>
              <a:t>Examples of Externalities</a:t>
            </a:r>
          </a:p>
        </p:txBody>
      </p:sp>
      <p:sp>
        <p:nvSpPr>
          <p:cNvPr id="414728" name="Rectangle 8">
            <a:extLst>
              <a:ext uri="{FF2B5EF4-FFF2-40B4-BE49-F238E27FC236}">
                <a16:creationId xmlns:a16="http://schemas.microsoft.com/office/drawing/2014/main" id="{C3848923-087F-4A84-8089-B38EA839D24E}"/>
              </a:ext>
            </a:extLst>
          </p:cNvPr>
          <p:cNvSpPr>
            <a:spLocks noGrp="1" noChangeArrowheads="1"/>
          </p:cNvSpPr>
          <p:nvPr>
            <p:ph sz="half" idx="1"/>
          </p:nvPr>
        </p:nvSpPr>
        <p:spPr/>
        <p:txBody>
          <a:bodyPr/>
          <a:lstStyle/>
          <a:p>
            <a:pPr marL="0" indent="0" eaLnBrk="1" hangingPunct="1">
              <a:lnSpc>
                <a:spcPct val="80000"/>
              </a:lnSpc>
              <a:buNone/>
            </a:pPr>
            <a:r>
              <a:rPr lang="en-US" altLang="en-US" sz="2400" b="1" dirty="0">
                <a:solidFill>
                  <a:schemeClr val="accent4"/>
                </a:solidFill>
              </a:rPr>
              <a:t>Negative Externalities</a:t>
            </a:r>
          </a:p>
          <a:p>
            <a:pPr lvl="1" eaLnBrk="1" hangingPunct="1">
              <a:lnSpc>
                <a:spcPct val="80000"/>
              </a:lnSpc>
            </a:pPr>
            <a:r>
              <a:rPr lang="en-US" altLang="en-US" sz="2000" dirty="0"/>
              <a:t>Pollution</a:t>
            </a:r>
          </a:p>
          <a:p>
            <a:pPr lvl="1" eaLnBrk="1" hangingPunct="1">
              <a:lnSpc>
                <a:spcPct val="80000"/>
              </a:lnSpc>
            </a:pPr>
            <a:r>
              <a:rPr lang="en-US" altLang="en-US" sz="2000" dirty="0"/>
              <a:t>Cell phones in a movie theater</a:t>
            </a:r>
          </a:p>
          <a:p>
            <a:pPr lvl="1" eaLnBrk="1" hangingPunct="1">
              <a:lnSpc>
                <a:spcPct val="80000"/>
              </a:lnSpc>
            </a:pPr>
            <a:r>
              <a:rPr lang="en-US" altLang="en-US" sz="2000" dirty="0"/>
              <a:t>Student cheating that changes the grade curve</a:t>
            </a:r>
          </a:p>
          <a:p>
            <a:pPr lvl="1" eaLnBrk="1" hangingPunct="1">
              <a:lnSpc>
                <a:spcPct val="80000"/>
              </a:lnSpc>
            </a:pPr>
            <a:r>
              <a:rPr lang="en-US" altLang="en-US" sz="2000" dirty="0"/>
              <a:t>Excessive use of antibiotics</a:t>
            </a:r>
          </a:p>
        </p:txBody>
      </p:sp>
      <p:sp>
        <p:nvSpPr>
          <p:cNvPr id="414729" name="Rectangle 9">
            <a:extLst>
              <a:ext uri="{FF2B5EF4-FFF2-40B4-BE49-F238E27FC236}">
                <a16:creationId xmlns:a16="http://schemas.microsoft.com/office/drawing/2014/main" id="{98F07A15-4060-4CB4-A2EF-A23DA99A4042}"/>
              </a:ext>
            </a:extLst>
          </p:cNvPr>
          <p:cNvSpPr>
            <a:spLocks noGrp="1" noChangeArrowheads="1"/>
          </p:cNvSpPr>
          <p:nvPr>
            <p:ph sz="half" idx="2"/>
          </p:nvPr>
        </p:nvSpPr>
        <p:spPr/>
        <p:txBody>
          <a:bodyPr/>
          <a:lstStyle/>
          <a:p>
            <a:pPr marL="0" indent="0" eaLnBrk="1" hangingPunct="1">
              <a:lnSpc>
                <a:spcPct val="80000"/>
              </a:lnSpc>
              <a:buNone/>
            </a:pPr>
            <a:r>
              <a:rPr lang="en-US" altLang="en-US" sz="2400" b="1" dirty="0">
                <a:solidFill>
                  <a:srgbClr val="0070C0"/>
                </a:solidFill>
              </a:rPr>
              <a:t>Positive Externalities</a:t>
            </a:r>
          </a:p>
          <a:p>
            <a:pPr lvl="1" eaLnBrk="1" hangingPunct="1">
              <a:lnSpc>
                <a:spcPct val="80000"/>
              </a:lnSpc>
            </a:pPr>
            <a:r>
              <a:rPr lang="en-US" altLang="en-US" sz="2000" dirty="0"/>
              <a:t>Research &amp; development</a:t>
            </a:r>
          </a:p>
          <a:p>
            <a:pPr lvl="1" eaLnBrk="1" hangingPunct="1">
              <a:lnSpc>
                <a:spcPct val="80000"/>
              </a:lnSpc>
            </a:pPr>
            <a:r>
              <a:rPr lang="en-US" altLang="en-US" sz="2000" dirty="0"/>
              <a:t>Vaccinations</a:t>
            </a:r>
          </a:p>
          <a:p>
            <a:pPr lvl="1" eaLnBrk="1" hangingPunct="1">
              <a:lnSpc>
                <a:spcPct val="80000"/>
              </a:lnSpc>
            </a:pPr>
            <a:r>
              <a:rPr lang="en-US" altLang="en-US" sz="2000" dirty="0"/>
              <a:t>A neighbor’s nice landscape</a:t>
            </a:r>
          </a:p>
        </p:txBody>
      </p:sp>
      <p:sp>
        <p:nvSpPr>
          <p:cNvPr id="19458" name="Slide Number Placeholder 6">
            <a:extLst>
              <a:ext uri="{FF2B5EF4-FFF2-40B4-BE49-F238E27FC236}">
                <a16:creationId xmlns:a16="http://schemas.microsoft.com/office/drawing/2014/main" id="{F1428380-E5DB-4E37-9BFD-0349678D1FF6}"/>
              </a:ext>
            </a:extLst>
          </p:cNvPr>
          <p:cNvSpPr>
            <a:spLocks noGrp="1"/>
          </p:cNvSpPr>
          <p:nvPr>
            <p:ph type="sldNum" sz="quarter" idx="12"/>
          </p:nvPr>
        </p:nvSpPr>
        <p:spPr bwMode="auto">
          <a:xfrm>
            <a:off x="8153400" y="6400800"/>
            <a:ext cx="22860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a:solidFill>
                  <a:schemeClr val="tx1"/>
                </a:solidFill>
                <a:latin typeface="Times New Roman" panose="02020603050405020304" pitchFamily="18" charset="0"/>
              </a:defRPr>
            </a:lvl4pPr>
            <a:lvl5pPr marL="1771650" indent="-228600">
              <a:spcBef>
                <a:spcPct val="20000"/>
              </a:spcBef>
              <a:buChar char="•"/>
              <a:defRPr sz="1600">
                <a:solidFill>
                  <a:schemeClr val="tx1"/>
                </a:solidFill>
                <a:latin typeface="Times New Roman" panose="02020603050405020304" pitchFamily="18" charset="0"/>
              </a:defRPr>
            </a:lvl5pPr>
            <a:lvl6pPr marL="222885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68605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14325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60045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eaLnBrk="1" hangingPunct="1">
              <a:buFontTx/>
              <a:buNone/>
            </a:pPr>
            <a:fld id="{09821DD6-1565-431D-B964-DCD63B7FCF91}" type="slidenum">
              <a:rPr lang="en-US" altLang="en-US" sz="1400">
                <a:latin typeface="Arial" panose="020B0604020202020204" pitchFamily="34" charset="0"/>
              </a:rPr>
              <a:pPr algn="r" eaLnBrk="1" hangingPunct="1">
                <a:buFontTx/>
                <a:buNone/>
              </a:pPr>
              <a:t>89</a:t>
            </a:fld>
            <a:endParaRPr lang="en-US" altLang="en-US" sz="1400">
              <a:latin typeface="Arial" panose="020B0604020202020204" pitchFamily="34" charset="0"/>
            </a:endParaRPr>
          </a:p>
        </p:txBody>
      </p:sp>
    </p:spTree>
    <p:extLst>
      <p:ext uri="{BB962C8B-B14F-4D97-AF65-F5344CB8AC3E}">
        <p14:creationId xmlns:p14="http://schemas.microsoft.com/office/powerpoint/2010/main" val="5348451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14728">
                                            <p:txEl>
                                              <p:pRg st="0" end="0"/>
                                            </p:txEl>
                                          </p:spTgt>
                                        </p:tgtEl>
                                        <p:attrNameLst>
                                          <p:attrName>style.visibility</p:attrName>
                                        </p:attrNameLst>
                                      </p:cBhvr>
                                      <p:to>
                                        <p:strVal val="visible"/>
                                      </p:to>
                                    </p:set>
                                    <p:anim calcmode="lin" valueType="num">
                                      <p:cBhvr additive="base">
                                        <p:cTn id="7" dur="500" fill="hold"/>
                                        <p:tgtEl>
                                          <p:spTgt spid="41472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1472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14728">
                                            <p:txEl>
                                              <p:pRg st="1" end="1"/>
                                            </p:txEl>
                                          </p:spTgt>
                                        </p:tgtEl>
                                        <p:attrNameLst>
                                          <p:attrName>style.visibility</p:attrName>
                                        </p:attrNameLst>
                                      </p:cBhvr>
                                      <p:to>
                                        <p:strVal val="visible"/>
                                      </p:to>
                                    </p:set>
                                    <p:anim calcmode="lin" valueType="num">
                                      <p:cBhvr additive="base">
                                        <p:cTn id="11" dur="500" fill="hold"/>
                                        <p:tgtEl>
                                          <p:spTgt spid="414728">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14728">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14728">
                                            <p:txEl>
                                              <p:pRg st="2" end="2"/>
                                            </p:txEl>
                                          </p:spTgt>
                                        </p:tgtEl>
                                        <p:attrNameLst>
                                          <p:attrName>style.visibility</p:attrName>
                                        </p:attrNameLst>
                                      </p:cBhvr>
                                      <p:to>
                                        <p:strVal val="visible"/>
                                      </p:to>
                                    </p:set>
                                    <p:anim calcmode="lin" valueType="num">
                                      <p:cBhvr additive="base">
                                        <p:cTn id="15" dur="500" fill="hold"/>
                                        <p:tgtEl>
                                          <p:spTgt spid="414728">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14728">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14728">
                                            <p:txEl>
                                              <p:pRg st="3" end="3"/>
                                            </p:txEl>
                                          </p:spTgt>
                                        </p:tgtEl>
                                        <p:attrNameLst>
                                          <p:attrName>style.visibility</p:attrName>
                                        </p:attrNameLst>
                                      </p:cBhvr>
                                      <p:to>
                                        <p:strVal val="visible"/>
                                      </p:to>
                                    </p:set>
                                    <p:anim calcmode="lin" valueType="num">
                                      <p:cBhvr additive="base">
                                        <p:cTn id="19" dur="500" fill="hold"/>
                                        <p:tgtEl>
                                          <p:spTgt spid="41472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14728">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14728">
                                            <p:txEl>
                                              <p:pRg st="4" end="4"/>
                                            </p:txEl>
                                          </p:spTgt>
                                        </p:tgtEl>
                                        <p:attrNameLst>
                                          <p:attrName>style.visibility</p:attrName>
                                        </p:attrNameLst>
                                      </p:cBhvr>
                                      <p:to>
                                        <p:strVal val="visible"/>
                                      </p:to>
                                    </p:set>
                                    <p:anim calcmode="lin" valueType="num">
                                      <p:cBhvr additive="base">
                                        <p:cTn id="23" dur="500" fill="hold"/>
                                        <p:tgtEl>
                                          <p:spTgt spid="414728">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14728">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14729">
                                            <p:txEl>
                                              <p:pRg st="0" end="0"/>
                                            </p:txEl>
                                          </p:spTgt>
                                        </p:tgtEl>
                                        <p:attrNameLst>
                                          <p:attrName>style.visibility</p:attrName>
                                        </p:attrNameLst>
                                      </p:cBhvr>
                                      <p:to>
                                        <p:strVal val="visible"/>
                                      </p:to>
                                    </p:set>
                                    <p:anim calcmode="lin" valueType="num">
                                      <p:cBhvr additive="base">
                                        <p:cTn id="27" dur="500" fill="hold"/>
                                        <p:tgtEl>
                                          <p:spTgt spid="414729">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14729">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14729">
                                            <p:txEl>
                                              <p:pRg st="1" end="1"/>
                                            </p:txEl>
                                          </p:spTgt>
                                        </p:tgtEl>
                                        <p:attrNameLst>
                                          <p:attrName>style.visibility</p:attrName>
                                        </p:attrNameLst>
                                      </p:cBhvr>
                                      <p:to>
                                        <p:strVal val="visible"/>
                                      </p:to>
                                    </p:set>
                                    <p:anim calcmode="lin" valueType="num">
                                      <p:cBhvr additive="base">
                                        <p:cTn id="31" dur="500" fill="hold"/>
                                        <p:tgtEl>
                                          <p:spTgt spid="414729">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14729">
                                            <p:txEl>
                                              <p:pRg st="1" end="1"/>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14729">
                                            <p:txEl>
                                              <p:pRg st="2" end="2"/>
                                            </p:txEl>
                                          </p:spTgt>
                                        </p:tgtEl>
                                        <p:attrNameLst>
                                          <p:attrName>style.visibility</p:attrName>
                                        </p:attrNameLst>
                                      </p:cBhvr>
                                      <p:to>
                                        <p:strVal val="visible"/>
                                      </p:to>
                                    </p:set>
                                    <p:anim calcmode="lin" valueType="num">
                                      <p:cBhvr additive="base">
                                        <p:cTn id="35" dur="500" fill="hold"/>
                                        <p:tgtEl>
                                          <p:spTgt spid="414729">
                                            <p:txEl>
                                              <p:pRg st="2" end="2"/>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14729">
                                            <p:txEl>
                                              <p:pRg st="2" end="2"/>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14729">
                                            <p:txEl>
                                              <p:pRg st="3" end="3"/>
                                            </p:txEl>
                                          </p:spTgt>
                                        </p:tgtEl>
                                        <p:attrNameLst>
                                          <p:attrName>style.visibility</p:attrName>
                                        </p:attrNameLst>
                                      </p:cBhvr>
                                      <p:to>
                                        <p:strVal val="visible"/>
                                      </p:to>
                                    </p:set>
                                    <p:anim calcmode="lin" valueType="num">
                                      <p:cBhvr additive="base">
                                        <p:cTn id="39" dur="500" fill="hold"/>
                                        <p:tgtEl>
                                          <p:spTgt spid="414729">
                                            <p:txEl>
                                              <p:pRg st="3" end="3"/>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1472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8" grpId="0" build="p"/>
      <p:bldP spid="41472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C0EB-48F9-4149-3A10-626E74F30128}"/>
              </a:ext>
            </a:extLst>
          </p:cNvPr>
          <p:cNvSpPr>
            <a:spLocks noGrp="1"/>
          </p:cNvSpPr>
          <p:nvPr>
            <p:ph type="title"/>
          </p:nvPr>
        </p:nvSpPr>
        <p:spPr/>
        <p:txBody>
          <a:bodyPr/>
          <a:lstStyle/>
          <a:p>
            <a:r>
              <a:rPr lang="en-US" dirty="0"/>
              <a:t>Economics Background</a:t>
            </a:r>
          </a:p>
        </p:txBody>
      </p:sp>
      <p:sp>
        <p:nvSpPr>
          <p:cNvPr id="3" name="Content Placeholder 2">
            <a:extLst>
              <a:ext uri="{FF2B5EF4-FFF2-40B4-BE49-F238E27FC236}">
                <a16:creationId xmlns:a16="http://schemas.microsoft.com/office/drawing/2014/main" id="{6FA0527E-BDD5-F1E9-A054-C76857E07C61}"/>
              </a:ext>
            </a:extLst>
          </p:cNvPr>
          <p:cNvSpPr>
            <a:spLocks noGrp="1"/>
          </p:cNvSpPr>
          <p:nvPr>
            <p:ph idx="1"/>
          </p:nvPr>
        </p:nvSpPr>
        <p:spPr>
          <a:xfrm>
            <a:off x="677334" y="1542197"/>
            <a:ext cx="8596668" cy="4499165"/>
          </a:xfrm>
        </p:spPr>
        <p:txBody>
          <a:bodyPr>
            <a:normAutofit fontScale="92500" lnSpcReduction="10000"/>
          </a:bodyPr>
          <a:lstStyle/>
          <a:p>
            <a:pPr marL="0" marR="0" indent="0" algn="just">
              <a:lnSpc>
                <a:spcPct val="150000"/>
              </a:lnSpc>
              <a:spcBef>
                <a:spcPts val="0"/>
              </a:spcBef>
              <a:spcAft>
                <a:spcPts val="800"/>
              </a:spcAft>
              <a:buNone/>
            </a:pPr>
            <a:r>
              <a:rPr lang="en-US" sz="1800" b="1" u="sng" kern="0" dirty="0">
                <a:effectLst/>
                <a:latin typeface="Arial" panose="020B0604020202020204" pitchFamily="34" charset="0"/>
                <a:ea typeface="Aptos" panose="020B0004020202020204" pitchFamily="34" charset="0"/>
                <a:cs typeface="Times New Roman" panose="02020603050405020304" pitchFamily="18" charset="0"/>
              </a:rPr>
              <a:t>Foundations of Economics:</a:t>
            </a:r>
            <a:endParaRPr lang="en-US" sz="1800" u="sng"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0" dirty="0">
                <a:effectLst/>
                <a:latin typeface="Arial" panose="020B0604020202020204" pitchFamily="34" charset="0"/>
                <a:ea typeface="Aptos" panose="020B0004020202020204" pitchFamily="34" charset="0"/>
                <a:cs typeface="Times New Roman" panose="02020603050405020304" pitchFamily="18" charset="0"/>
              </a:rPr>
              <a:t>Scarcity and Choice:</a:t>
            </a:r>
            <a:r>
              <a:rPr lang="en-US" sz="1800" kern="0" dirty="0">
                <a:effectLst/>
                <a:latin typeface="Arial" panose="020B0604020202020204" pitchFamily="34" charset="0"/>
                <a:ea typeface="Aptos" panose="020B0004020202020204" pitchFamily="34" charset="0"/>
                <a:cs typeface="Times New Roman" panose="02020603050405020304" pitchFamily="18" charset="0"/>
              </a:rPr>
              <a:t> At the core of economics lies the concept of scarcity, which arises from the inherent limitation of resources relative to human </a:t>
            </a:r>
            <a:r>
              <a:rPr lang="en-US" kern="0" dirty="0">
                <a:latin typeface="Arial" panose="020B0604020202020204" pitchFamily="34" charset="0"/>
                <a:ea typeface="Aptos" panose="020B0004020202020204" pitchFamily="34" charset="0"/>
                <a:cs typeface="Times New Roman" panose="02020603050405020304" pitchFamily="18" charset="0"/>
              </a:rPr>
              <a:t>needs</a:t>
            </a:r>
            <a:r>
              <a:rPr lang="en-US" sz="1800" kern="0" dirty="0">
                <a:effectLst/>
                <a:latin typeface="Arial" panose="020B0604020202020204" pitchFamily="34" charset="0"/>
                <a:ea typeface="Aptos" panose="020B0004020202020204" pitchFamily="34" charset="0"/>
                <a:cs typeface="Times New Roman" panose="02020603050405020304" pitchFamily="18" charset="0"/>
              </a:rPr>
              <a:t>. As a result, individuals and societies must make choices about how to allocate scarce resources efficiently to maximize individual and collective utility and satisfaction.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tabLst>
                <a:tab pos="457200" algn="l"/>
              </a:tabLst>
            </a:pPr>
            <a:r>
              <a:rPr lang="en-US" sz="1800" b="1" kern="0" dirty="0">
                <a:effectLst/>
                <a:latin typeface="Arial" panose="020B0604020202020204" pitchFamily="34" charset="0"/>
                <a:ea typeface="Aptos" panose="020B0004020202020204" pitchFamily="34" charset="0"/>
                <a:cs typeface="Times New Roman" panose="02020603050405020304" pitchFamily="18" charset="0"/>
              </a:rPr>
              <a:t>Supply and Demand:</a:t>
            </a:r>
            <a:r>
              <a:rPr lang="en-US" sz="1800" kern="0" dirty="0">
                <a:effectLst/>
                <a:latin typeface="Arial" panose="020B0604020202020204" pitchFamily="34" charset="0"/>
                <a:ea typeface="Aptos" panose="020B0004020202020204" pitchFamily="34" charset="0"/>
                <a:cs typeface="Times New Roman" panose="02020603050405020304" pitchFamily="18" charset="0"/>
              </a:rPr>
              <a:t> The interaction of supply and demand in markets determines prices and quantities of goods and services. Supply represents the quantity of a good or service that producers are willing to offer at different prices, while demand reflects the quantity that consumers are willing to purchase at various price levels. Equilibrium occurs when supply equals demand, setting the market price and quantity.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65204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9262-1A7B-AD7B-69C6-69565C5C00B2}"/>
              </a:ext>
            </a:extLst>
          </p:cNvPr>
          <p:cNvSpPr>
            <a:spLocks noGrp="1"/>
          </p:cNvSpPr>
          <p:nvPr>
            <p:ph type="title"/>
          </p:nvPr>
        </p:nvSpPr>
        <p:spPr>
          <a:xfrm>
            <a:off x="2849562" y="609600"/>
            <a:ext cx="6424440" cy="1320800"/>
          </a:xfrm>
        </p:spPr>
        <p:txBody>
          <a:bodyPr>
            <a:normAutofit/>
          </a:bodyPr>
          <a:lstStyle/>
          <a:p>
            <a:r>
              <a:rPr lang="en-US" dirty="0"/>
              <a:t>Externalities</a:t>
            </a:r>
          </a:p>
        </p:txBody>
      </p:sp>
      <p:pic>
        <p:nvPicPr>
          <p:cNvPr id="5" name="Picture 4" descr="Smoke from factory">
            <a:extLst>
              <a:ext uri="{FF2B5EF4-FFF2-40B4-BE49-F238E27FC236}">
                <a16:creationId xmlns:a16="http://schemas.microsoft.com/office/drawing/2014/main" id="{054DC92F-E12B-6EE7-6253-79CEE0879744}"/>
              </a:ext>
            </a:extLst>
          </p:cNvPr>
          <p:cNvPicPr>
            <a:picLocks noChangeAspect="1"/>
          </p:cNvPicPr>
          <p:nvPr/>
        </p:nvPicPr>
        <p:blipFill rotWithShape="1">
          <a:blip r:embed="rId2"/>
          <a:srcRect l="43234" r="30193"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9" name="Isosceles Triangle 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CBF86B0-380E-F751-2EC9-06A9114613C3}"/>
              </a:ext>
            </a:extLst>
          </p:cNvPr>
          <p:cNvSpPr>
            <a:spLocks noGrp="1"/>
          </p:cNvSpPr>
          <p:nvPr>
            <p:ph idx="1"/>
          </p:nvPr>
        </p:nvSpPr>
        <p:spPr>
          <a:xfrm>
            <a:off x="2849562" y="2160589"/>
            <a:ext cx="6424440" cy="3880773"/>
          </a:xfrm>
        </p:spPr>
        <p:txBody>
          <a:bodyPr>
            <a:normAutofit/>
          </a:bodyPr>
          <a:lstStyle/>
          <a:p>
            <a:pPr marL="0" marR="0" indent="0">
              <a:spcBef>
                <a:spcPts val="0"/>
              </a:spcBef>
              <a:spcAft>
                <a:spcPts val="800"/>
              </a:spcAft>
              <a:buNone/>
            </a:pPr>
            <a:r>
              <a:rPr lang="en-US" sz="1700" b="1" kern="100">
                <a:effectLst/>
                <a:latin typeface="Arial" panose="020B0604020202020204" pitchFamily="34" charset="0"/>
                <a:ea typeface="Aptos" panose="020B0004020202020204" pitchFamily="34" charset="0"/>
                <a:cs typeface="Times New Roman" panose="02020603050405020304" pitchFamily="18" charset="0"/>
              </a:rPr>
              <a:t>Examples of Externalities:</a:t>
            </a:r>
            <a:endParaRPr lang="en-US" sz="17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US" sz="1700" b="1" kern="100">
                <a:effectLst/>
                <a:latin typeface="Arial" panose="020B0604020202020204" pitchFamily="34" charset="0"/>
                <a:ea typeface="Aptos" panose="020B0004020202020204" pitchFamily="34" charset="0"/>
                <a:cs typeface="Times New Roman" panose="02020603050405020304" pitchFamily="18" charset="0"/>
              </a:rPr>
              <a:t>Environmental Pollution:</a:t>
            </a:r>
            <a:r>
              <a:rPr lang="en-US" sz="1700" kern="100">
                <a:effectLst/>
                <a:latin typeface="Arial" panose="020B0604020202020204" pitchFamily="34" charset="0"/>
                <a:ea typeface="Aptos" panose="020B0004020202020204" pitchFamily="34" charset="0"/>
                <a:cs typeface="Times New Roman" panose="02020603050405020304" pitchFamily="18" charset="0"/>
              </a:rPr>
              <a:t> Industrial activities often generate pollution that affects air, water, and soil quality, leading to health problems, ecosystem degradation, and reduced property values for nearby communities. These external costs are not factored into the production costs of firms, resulting in overproduction and environmental degradation.</a:t>
            </a:r>
            <a:endParaRPr lang="en-US" sz="17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US" sz="1700" b="1" kern="100">
                <a:effectLst/>
                <a:latin typeface="Arial" panose="020B0604020202020204" pitchFamily="34" charset="0"/>
                <a:ea typeface="Aptos" panose="020B0004020202020204" pitchFamily="34" charset="0"/>
                <a:cs typeface="Times New Roman" panose="02020603050405020304" pitchFamily="18" charset="0"/>
              </a:rPr>
              <a:t>Traffic Congestion:</a:t>
            </a:r>
            <a:r>
              <a:rPr lang="en-US" sz="1700" kern="100">
                <a:effectLst/>
                <a:latin typeface="Arial" panose="020B0604020202020204" pitchFamily="34" charset="0"/>
                <a:ea typeface="Aptos" panose="020B0004020202020204" pitchFamily="34" charset="0"/>
                <a:cs typeface="Times New Roman" panose="02020603050405020304" pitchFamily="18" charset="0"/>
              </a:rPr>
              <a:t> Individual decisions to drive during peak hours contribute to traffic congestion, leading to longer travel times, increased fuel consumption, and higher accident rates. The negative externalities of traffic congestion impose costs on other road users and society as a whole, reducing overall economic efficiency and quality of life.</a:t>
            </a:r>
            <a:endParaRPr lang="en-US" sz="1700" kern="100">
              <a:effectLst/>
              <a:latin typeface="Aptos" panose="020B0004020202020204" pitchFamily="34" charset="0"/>
              <a:ea typeface="Aptos" panose="020B0004020202020204" pitchFamily="34" charset="0"/>
              <a:cs typeface="Times New Roman" panose="02020603050405020304" pitchFamily="18" charset="0"/>
            </a:endParaRPr>
          </a:p>
          <a:p>
            <a:endParaRPr lang="en-US" sz="1700"/>
          </a:p>
        </p:txBody>
      </p:sp>
    </p:spTree>
    <p:extLst>
      <p:ext uri="{BB962C8B-B14F-4D97-AF65-F5344CB8AC3E}">
        <p14:creationId xmlns:p14="http://schemas.microsoft.com/office/powerpoint/2010/main" val="34963684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9262-1A7B-AD7B-69C6-69565C5C00B2}"/>
              </a:ext>
            </a:extLst>
          </p:cNvPr>
          <p:cNvSpPr>
            <a:spLocks noGrp="1"/>
          </p:cNvSpPr>
          <p:nvPr>
            <p:ph type="title"/>
          </p:nvPr>
        </p:nvSpPr>
        <p:spPr/>
        <p:txBody>
          <a:bodyPr/>
          <a:lstStyle/>
          <a:p>
            <a:r>
              <a:rPr lang="en-US" dirty="0"/>
              <a:t>Externalities</a:t>
            </a:r>
          </a:p>
        </p:txBody>
      </p:sp>
      <p:sp>
        <p:nvSpPr>
          <p:cNvPr id="3" name="Content Placeholder 2">
            <a:extLst>
              <a:ext uri="{FF2B5EF4-FFF2-40B4-BE49-F238E27FC236}">
                <a16:creationId xmlns:a16="http://schemas.microsoft.com/office/drawing/2014/main" id="{1CBF86B0-380E-F751-2EC9-06A9114613C3}"/>
              </a:ext>
            </a:extLst>
          </p:cNvPr>
          <p:cNvSpPr>
            <a:spLocks noGrp="1"/>
          </p:cNvSpPr>
          <p:nvPr>
            <p:ph idx="1"/>
          </p:nvPr>
        </p:nvSpPr>
        <p:spPr>
          <a:xfrm>
            <a:off x="677334" y="1270000"/>
            <a:ext cx="8596668" cy="4978400"/>
          </a:xfrm>
        </p:spPr>
        <p:txBody>
          <a:bodyPr>
            <a:normAutofit fontScale="92500" lnSpcReduction="10000"/>
          </a:bodyPr>
          <a:lstStyle/>
          <a:p>
            <a:pPr marL="0" marR="0" indent="0" algn="just">
              <a:lnSpc>
                <a:spcPct val="150000"/>
              </a:lnSpc>
              <a:spcBef>
                <a:spcPts val="0"/>
              </a:spcBef>
              <a:spcAft>
                <a:spcPts val="800"/>
              </a:spcAft>
              <a:buNone/>
            </a:pPr>
            <a:r>
              <a:rPr lang="en-US" sz="2600" b="1" kern="100" dirty="0">
                <a:effectLst/>
                <a:latin typeface="Arial" panose="020B0604020202020204" pitchFamily="34" charset="0"/>
                <a:ea typeface="Aptos" panose="020B0004020202020204" pitchFamily="34" charset="0"/>
                <a:cs typeface="Times New Roman" panose="02020603050405020304" pitchFamily="18" charset="0"/>
              </a:rPr>
              <a:t>Implications of Externalities: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1900" b="1" kern="100" dirty="0">
                <a:effectLst/>
                <a:latin typeface="Arial" panose="020B0604020202020204" pitchFamily="34" charset="0"/>
                <a:ea typeface="Aptos" panose="020B0004020202020204" pitchFamily="34" charset="0"/>
                <a:cs typeface="Times New Roman" panose="02020603050405020304" pitchFamily="18" charset="0"/>
              </a:rPr>
              <a:t>Market Failure:</a:t>
            </a:r>
            <a:r>
              <a:rPr lang="en-US" sz="1900" kern="100" dirty="0">
                <a:effectLst/>
                <a:latin typeface="Arial" panose="020B0604020202020204" pitchFamily="34" charset="0"/>
                <a:ea typeface="Aptos" panose="020B0004020202020204" pitchFamily="34" charset="0"/>
                <a:cs typeface="Times New Roman" panose="02020603050405020304" pitchFamily="18" charset="0"/>
              </a:rPr>
              <a:t> Externalities can lead to market failure, where the market equilibrium does not maximize social welfare. In the presence of externalities, market prices do not reflect the true social costs or benefits of goods and services, leading to overproduction of goods with negative externalities and underproduction of goods with positive externalities.</a:t>
            </a:r>
            <a:endParaRPr lang="en-US" sz="19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a:lnSpc>
                <a:spcPct val="150000"/>
              </a:lnSpc>
              <a:spcBef>
                <a:spcPts val="0"/>
              </a:spcBef>
              <a:spcAft>
                <a:spcPts val="800"/>
              </a:spcAft>
              <a:buNone/>
              <a:tabLst>
                <a:tab pos="457200" algn="l"/>
              </a:tabLst>
            </a:pPr>
            <a:r>
              <a:rPr lang="en-US" sz="1900" b="1" kern="100" dirty="0">
                <a:effectLst/>
                <a:latin typeface="Arial" panose="020B0604020202020204" pitchFamily="34" charset="0"/>
                <a:ea typeface="Aptos" panose="020B0004020202020204" pitchFamily="34" charset="0"/>
                <a:cs typeface="Times New Roman" panose="02020603050405020304" pitchFamily="18" charset="0"/>
              </a:rPr>
              <a:t>Government Intervention:</a:t>
            </a:r>
            <a:r>
              <a:rPr lang="en-US" sz="1900" kern="100" dirty="0">
                <a:effectLst/>
                <a:latin typeface="Arial" panose="020B0604020202020204" pitchFamily="34" charset="0"/>
                <a:ea typeface="Aptos" panose="020B0004020202020204" pitchFamily="34" charset="0"/>
                <a:cs typeface="Times New Roman" panose="02020603050405020304" pitchFamily="18" charset="0"/>
              </a:rPr>
              <a:t> To address externalities and mitigate market failures, governments often intervene through regulatory measures, corrective taxes, subsidies, or property rights assignments. Environmental regulations, such as emissions standards and pollution taxes, aim to internalize the external costs of pollution and incentivize firms to adopt cleaner production methods.</a:t>
            </a:r>
            <a:endParaRPr lang="en-US" sz="19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536489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B99-E51D-7F44-CC2C-9239D4383800}"/>
              </a:ext>
            </a:extLst>
          </p:cNvPr>
          <p:cNvSpPr>
            <a:spLocks noGrp="1"/>
          </p:cNvSpPr>
          <p:nvPr>
            <p:ph type="title"/>
          </p:nvPr>
        </p:nvSpPr>
        <p:spPr>
          <a:xfrm>
            <a:off x="5536734" y="609600"/>
            <a:ext cx="3737268" cy="1320800"/>
          </a:xfrm>
        </p:spPr>
        <p:txBody>
          <a:bodyPr>
            <a:normAutofit/>
          </a:bodyPr>
          <a:lstStyle/>
          <a:p>
            <a:r>
              <a:rPr lang="en-US" dirty="0"/>
              <a:t>Group Activity 15 min</a:t>
            </a:r>
          </a:p>
        </p:txBody>
      </p:sp>
      <p:sp>
        <p:nvSpPr>
          <p:cNvPr id="7" name="Content Placeholder 2">
            <a:extLst>
              <a:ext uri="{FF2B5EF4-FFF2-40B4-BE49-F238E27FC236}">
                <a16:creationId xmlns:a16="http://schemas.microsoft.com/office/drawing/2014/main" id="{8DBC19F8-C2CA-85A5-8AAE-5139484F6807}"/>
              </a:ext>
            </a:extLst>
          </p:cNvPr>
          <p:cNvSpPr>
            <a:spLocks noGrp="1"/>
          </p:cNvSpPr>
          <p:nvPr>
            <p:ph idx="1"/>
          </p:nvPr>
        </p:nvSpPr>
        <p:spPr>
          <a:xfrm>
            <a:off x="5209563" y="2160589"/>
            <a:ext cx="4064439" cy="3880773"/>
          </a:xfrm>
        </p:spPr>
        <p:txBody>
          <a:bodyPr>
            <a:normAutofit/>
          </a:bodyPr>
          <a:lstStyle/>
          <a:p>
            <a:r>
              <a:rPr lang="en-US"/>
              <a:t>Give 5 examples of positive externalities and 5 examples of negative externalities.</a:t>
            </a:r>
          </a:p>
        </p:txBody>
      </p:sp>
      <p:pic>
        <p:nvPicPr>
          <p:cNvPr id="4" name="Picture 3">
            <a:extLst>
              <a:ext uri="{FF2B5EF4-FFF2-40B4-BE49-F238E27FC236}">
                <a16:creationId xmlns:a16="http://schemas.microsoft.com/office/drawing/2014/main" id="{357B6DF6-1250-4EBA-3FBB-B4DEF9C52798}"/>
              </a:ext>
            </a:extLst>
          </p:cNvPr>
          <p:cNvPicPr>
            <a:picLocks noChangeAspect="1"/>
          </p:cNvPicPr>
          <p:nvPr/>
        </p:nvPicPr>
        <p:blipFill rotWithShape="1">
          <a:blip r:embed="rId2"/>
          <a:srcRect l="11286" r="1004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4" name="Isosceles Triangle 23">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562490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70A0DA54-B2B0-4400-A291-437412A04E97}"/>
              </a:ext>
            </a:extLst>
          </p:cNvPr>
          <p:cNvSpPr>
            <a:spLocks noGrp="1" noChangeArrowheads="1"/>
          </p:cNvSpPr>
          <p:nvPr>
            <p:ph type="title"/>
          </p:nvPr>
        </p:nvSpPr>
        <p:spPr>
          <a:xfrm>
            <a:off x="182880" y="609600"/>
            <a:ext cx="9608234" cy="1320800"/>
          </a:xfrm>
        </p:spPr>
        <p:txBody>
          <a:bodyPr>
            <a:normAutofit/>
          </a:bodyPr>
          <a:lstStyle/>
          <a:p>
            <a:pPr eaLnBrk="1" hangingPunct="1"/>
            <a:r>
              <a:rPr lang="en-US" altLang="en-US" sz="3800" dirty="0">
                <a:solidFill>
                  <a:schemeClr val="accent2"/>
                </a:solidFill>
              </a:rPr>
              <a:t>Graphical Analysis: Negative Externalities</a:t>
            </a:r>
          </a:p>
        </p:txBody>
      </p:sp>
      <p:sp>
        <p:nvSpPr>
          <p:cNvPr id="423939" name="Rectangle 3">
            <a:extLst>
              <a:ext uri="{FF2B5EF4-FFF2-40B4-BE49-F238E27FC236}">
                <a16:creationId xmlns:a16="http://schemas.microsoft.com/office/drawing/2014/main" id="{805593A0-EC0C-4D6A-99C4-387F0F496A77}"/>
              </a:ext>
            </a:extLst>
          </p:cNvPr>
          <p:cNvSpPr>
            <a:spLocks noGrp="1" noChangeArrowheads="1"/>
          </p:cNvSpPr>
          <p:nvPr>
            <p:ph idx="1"/>
          </p:nvPr>
        </p:nvSpPr>
        <p:spPr/>
        <p:txBody>
          <a:bodyPr>
            <a:normAutofit/>
          </a:bodyPr>
          <a:lstStyle/>
          <a:p>
            <a:pPr marL="0" indent="0" eaLnBrk="1" hangingPunct="1">
              <a:buNone/>
            </a:pPr>
            <a:r>
              <a:rPr lang="en-US" altLang="en-US" sz="2600" dirty="0"/>
              <a:t>For simplicity, assume that a chemical firm dumps pollution into a river that harms a fishery.</a:t>
            </a:r>
          </a:p>
          <a:p>
            <a:pPr marL="0" indent="0" eaLnBrk="1" hangingPunct="1">
              <a:buNone/>
            </a:pPr>
            <a:endParaRPr lang="en-US" altLang="en-US" sz="2600" dirty="0"/>
          </a:p>
          <a:p>
            <a:pPr marL="0" indent="0" eaLnBrk="1" hangingPunct="1">
              <a:buNone/>
            </a:pPr>
            <a:r>
              <a:rPr lang="en-US" altLang="en-US" sz="2600" dirty="0"/>
              <a:t>Competitive markets, firms maximize profits</a:t>
            </a:r>
          </a:p>
          <a:p>
            <a:pPr lvl="1" eaLnBrk="1" hangingPunct="1"/>
            <a:r>
              <a:rPr lang="en-US" altLang="en-US" sz="2200" dirty="0"/>
              <a:t>Note that chemical firm only cares about its own profits, not the fishery’s profits.</a:t>
            </a:r>
          </a:p>
          <a:p>
            <a:pPr lvl="1" eaLnBrk="1" hangingPunct="1"/>
            <a:r>
              <a:rPr lang="en-US" altLang="en-US" sz="2200" dirty="0"/>
              <a:t>Fishery only cares about its profits, not the steel firm’s profits.</a:t>
            </a:r>
          </a:p>
        </p:txBody>
      </p:sp>
      <p:sp>
        <p:nvSpPr>
          <p:cNvPr id="21506" name="Slide Number Placeholder 5">
            <a:extLst>
              <a:ext uri="{FF2B5EF4-FFF2-40B4-BE49-F238E27FC236}">
                <a16:creationId xmlns:a16="http://schemas.microsoft.com/office/drawing/2014/main" id="{ECD25925-EE1B-4B83-962E-29A46C4A4452}"/>
              </a:ext>
            </a:extLst>
          </p:cNvPr>
          <p:cNvSpPr>
            <a:spLocks noGrp="1"/>
          </p:cNvSpPr>
          <p:nvPr>
            <p:ph type="sldNum" sz="quarter" idx="12"/>
          </p:nvPr>
        </p:nvSpPr>
        <p:spPr bwMode="auto">
          <a:xfrm>
            <a:off x="8153400" y="6400800"/>
            <a:ext cx="22860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a:solidFill>
                  <a:schemeClr val="tx1"/>
                </a:solidFill>
                <a:latin typeface="Times New Roman" panose="02020603050405020304" pitchFamily="18" charset="0"/>
              </a:defRPr>
            </a:lvl4pPr>
            <a:lvl5pPr marL="1771650" indent="-228600">
              <a:spcBef>
                <a:spcPct val="20000"/>
              </a:spcBef>
              <a:buChar char="•"/>
              <a:defRPr sz="1600">
                <a:solidFill>
                  <a:schemeClr val="tx1"/>
                </a:solidFill>
                <a:latin typeface="Times New Roman" panose="02020603050405020304" pitchFamily="18" charset="0"/>
              </a:defRPr>
            </a:lvl5pPr>
            <a:lvl6pPr marL="222885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68605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14325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60045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eaLnBrk="1" hangingPunct="1">
              <a:buFontTx/>
              <a:buNone/>
            </a:pPr>
            <a:fld id="{2145B048-CA89-4CB7-9719-ACF8CBB1ADA3}" type="slidenum">
              <a:rPr lang="en-US" altLang="en-US" sz="1400">
                <a:latin typeface="Arial" panose="020B0604020202020204" pitchFamily="34" charset="0"/>
              </a:rPr>
              <a:pPr algn="r" eaLnBrk="1" hangingPunct="1">
                <a:buFontTx/>
                <a:buNone/>
              </a:pPr>
              <a:t>93</a:t>
            </a:fld>
            <a:endParaRPr lang="en-US" altLang="en-US" sz="1400">
              <a:latin typeface="Arial" panose="020B0604020202020204" pitchFamily="34" charset="0"/>
            </a:endParaRPr>
          </a:p>
        </p:txBody>
      </p:sp>
    </p:spTree>
    <p:extLst>
      <p:ext uri="{BB962C8B-B14F-4D97-AF65-F5344CB8AC3E}">
        <p14:creationId xmlns:p14="http://schemas.microsoft.com/office/powerpoint/2010/main" val="223556187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23939">
                                            <p:txEl>
                                              <p:pRg st="0" end="0"/>
                                            </p:txEl>
                                          </p:spTgt>
                                        </p:tgtEl>
                                        <p:attrNameLst>
                                          <p:attrName>style.visibility</p:attrName>
                                        </p:attrNameLst>
                                      </p:cBhvr>
                                      <p:to>
                                        <p:strVal val="visible"/>
                                      </p:to>
                                    </p:set>
                                    <p:anim calcmode="lin" valueType="num">
                                      <p:cBhvr additive="base">
                                        <p:cTn id="7" dur="500" fill="hold"/>
                                        <p:tgtEl>
                                          <p:spTgt spid="4239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239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23939">
                                            <p:txEl>
                                              <p:pRg st="2" end="2"/>
                                            </p:txEl>
                                          </p:spTgt>
                                        </p:tgtEl>
                                        <p:attrNameLst>
                                          <p:attrName>style.visibility</p:attrName>
                                        </p:attrNameLst>
                                      </p:cBhvr>
                                      <p:to>
                                        <p:strVal val="visible"/>
                                      </p:to>
                                    </p:set>
                                    <p:anim calcmode="lin" valueType="num">
                                      <p:cBhvr additive="base">
                                        <p:cTn id="13" dur="500" fill="hold"/>
                                        <p:tgtEl>
                                          <p:spTgt spid="423939">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23939">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423939">
                                            <p:txEl>
                                              <p:pRg st="3" end="3"/>
                                            </p:txEl>
                                          </p:spTgt>
                                        </p:tgtEl>
                                        <p:attrNameLst>
                                          <p:attrName>style.visibility</p:attrName>
                                        </p:attrNameLst>
                                      </p:cBhvr>
                                      <p:to>
                                        <p:strVal val="visible"/>
                                      </p:to>
                                    </p:set>
                                    <p:anim calcmode="lin" valueType="num">
                                      <p:cBhvr additive="base">
                                        <p:cTn id="17" dur="500" fill="hold"/>
                                        <p:tgtEl>
                                          <p:spTgt spid="423939">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23939">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23939">
                                            <p:txEl>
                                              <p:pRg st="4" end="4"/>
                                            </p:txEl>
                                          </p:spTgt>
                                        </p:tgtEl>
                                        <p:attrNameLst>
                                          <p:attrName>style.visibility</p:attrName>
                                        </p:attrNameLst>
                                      </p:cBhvr>
                                      <p:to>
                                        <p:strVal val="visible"/>
                                      </p:to>
                                    </p:set>
                                    <p:anim calcmode="lin" valueType="num">
                                      <p:cBhvr additive="base">
                                        <p:cTn id="21" dur="500" fill="hold"/>
                                        <p:tgtEl>
                                          <p:spTgt spid="423939">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2393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97C6-BCA8-9B6F-AD5B-7C5E8AF68BA7}"/>
              </a:ext>
            </a:extLst>
          </p:cNvPr>
          <p:cNvSpPr>
            <a:spLocks noGrp="1"/>
          </p:cNvSpPr>
          <p:nvPr>
            <p:ph type="title"/>
          </p:nvPr>
        </p:nvSpPr>
        <p:spPr/>
        <p:txBody>
          <a:bodyPr/>
          <a:lstStyle/>
          <a:p>
            <a:r>
              <a:rPr lang="en-US" dirty="0"/>
              <a:t>Marginal Analysis</a:t>
            </a:r>
          </a:p>
        </p:txBody>
      </p:sp>
      <p:sp>
        <p:nvSpPr>
          <p:cNvPr id="3" name="Content Placeholder 2">
            <a:extLst>
              <a:ext uri="{FF2B5EF4-FFF2-40B4-BE49-F238E27FC236}">
                <a16:creationId xmlns:a16="http://schemas.microsoft.com/office/drawing/2014/main" id="{C5B06D90-DB8D-222F-9443-2E963C5ED987}"/>
              </a:ext>
            </a:extLst>
          </p:cNvPr>
          <p:cNvSpPr>
            <a:spLocks noGrp="1"/>
          </p:cNvSpPr>
          <p:nvPr>
            <p:ph idx="1"/>
          </p:nvPr>
        </p:nvSpPr>
        <p:spPr>
          <a:xfrm>
            <a:off x="599513" y="1362921"/>
            <a:ext cx="8596668" cy="3880773"/>
          </a:xfrm>
        </p:spPr>
        <p:txBody>
          <a:bodyPr>
            <a:normAutofit lnSpcReduction="10000"/>
          </a:bodyPr>
          <a:lstStyle/>
          <a:p>
            <a:pPr marL="0" marR="0" algn="just">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Marginal analysis is an examination of the additional benefits of an activity compared to the additional costs incurred by that same activity. Marginal refers to the focus on the cost or benefit of the next unit or individual, for example, the cost to produce one more widget or the profit earned by adding one more worker.</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Derivative in mathematics: In </a:t>
            </a:r>
            <a:r>
              <a:rPr lang="en-US" sz="1800" u="sng" kern="100" dirty="0">
                <a:solidFill>
                  <a:srgbClr val="467886"/>
                </a:solidFill>
                <a:effectLst/>
                <a:latin typeface="Arial" panose="020B0604020202020204" pitchFamily="34" charset="0"/>
                <a:ea typeface="Aptos" panose="020B0004020202020204" pitchFamily="34" charset="0"/>
                <a:cs typeface="Times New Roman" panose="02020603050405020304" pitchFamily="18" charset="0"/>
                <a:hlinkClick r:id="rId2"/>
              </a:rPr>
              <a:t>mathematics</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the </a:t>
            </a:r>
            <a:r>
              <a:rPr lang="en-US" sz="1800" b="1" kern="100" dirty="0">
                <a:effectLst/>
                <a:latin typeface="Arial" panose="020B0604020202020204" pitchFamily="34" charset="0"/>
                <a:ea typeface="Aptos" panose="020B0004020202020204" pitchFamily="34" charset="0"/>
                <a:cs typeface="Times New Roman" panose="02020603050405020304" pitchFamily="18" charset="0"/>
              </a:rPr>
              <a:t>derivative</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of a </a:t>
            </a:r>
            <a:r>
              <a:rPr lang="en-US" sz="1800" u="sng" kern="100" dirty="0">
                <a:solidFill>
                  <a:srgbClr val="467886"/>
                </a:solidFill>
                <a:effectLst/>
                <a:latin typeface="Arial" panose="020B0604020202020204" pitchFamily="34" charset="0"/>
                <a:ea typeface="Aptos" panose="020B0004020202020204" pitchFamily="34" charset="0"/>
                <a:cs typeface="Times New Roman" panose="02020603050405020304" pitchFamily="18" charset="0"/>
                <a:hlinkClick r:id="rId3"/>
              </a:rPr>
              <a:t>function of a real variable</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measures the sensitivity to change of the function value (output value) with respect to a change in its </a:t>
            </a:r>
            <a:r>
              <a:rPr lang="en-US" sz="1800" u="sng" kern="100" dirty="0">
                <a:solidFill>
                  <a:srgbClr val="467886"/>
                </a:solidFill>
                <a:effectLst/>
                <a:latin typeface="Arial" panose="020B0604020202020204" pitchFamily="34" charset="0"/>
                <a:ea typeface="Aptos" panose="020B0004020202020204" pitchFamily="34" charset="0"/>
                <a:cs typeface="Times New Roman" panose="02020603050405020304" pitchFamily="18" charset="0"/>
                <a:hlinkClick r:id="rId4"/>
              </a:rPr>
              <a:t>argument</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(input value). In </a:t>
            </a:r>
            <a:r>
              <a:rPr lang="en-US" sz="1800" u="sng" kern="100" dirty="0">
                <a:solidFill>
                  <a:srgbClr val="467886"/>
                </a:solidFill>
                <a:effectLst/>
                <a:latin typeface="Arial" panose="020B0604020202020204" pitchFamily="34" charset="0"/>
                <a:ea typeface="Aptos" panose="020B0004020202020204" pitchFamily="34" charset="0"/>
                <a:cs typeface="Times New Roman" panose="02020603050405020304" pitchFamily="18" charset="0"/>
                <a:hlinkClick r:id="rId2"/>
              </a:rPr>
              <a:t>mathematics</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a </a:t>
            </a:r>
            <a:r>
              <a:rPr lang="en-US" sz="1800" b="1" kern="100" dirty="0">
                <a:effectLst/>
                <a:latin typeface="Arial" panose="020B0604020202020204" pitchFamily="34" charset="0"/>
                <a:ea typeface="Aptos" panose="020B0004020202020204" pitchFamily="34" charset="0"/>
                <a:cs typeface="Times New Roman" panose="02020603050405020304" pitchFamily="18" charset="0"/>
              </a:rPr>
              <a:t>partial derivative</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of a </a:t>
            </a:r>
            <a:r>
              <a:rPr lang="en-US" sz="1800" u="sng" kern="100" dirty="0">
                <a:solidFill>
                  <a:srgbClr val="467886"/>
                </a:solidFill>
                <a:effectLst/>
                <a:latin typeface="Arial" panose="020B0604020202020204" pitchFamily="34" charset="0"/>
                <a:ea typeface="Aptos" panose="020B0004020202020204" pitchFamily="34" charset="0"/>
                <a:cs typeface="Times New Roman" panose="02020603050405020304" pitchFamily="18" charset="0"/>
                <a:hlinkClick r:id="rId5"/>
              </a:rPr>
              <a:t>function of several variables</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is its </a:t>
            </a:r>
            <a:r>
              <a:rPr lang="en-US" sz="1800" u="sng" kern="100" dirty="0">
                <a:solidFill>
                  <a:srgbClr val="467886"/>
                </a:solidFill>
                <a:effectLst/>
                <a:latin typeface="Arial" panose="020B0604020202020204" pitchFamily="34" charset="0"/>
                <a:ea typeface="Aptos" panose="020B0004020202020204" pitchFamily="34" charset="0"/>
                <a:cs typeface="Times New Roman" panose="02020603050405020304" pitchFamily="18" charset="0"/>
                <a:hlinkClick r:id="rId6"/>
              </a:rPr>
              <a:t>derivative</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 with respect to one of those variables, with the others held constant </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372191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4EA12C24-0BBD-44BF-97B5-240632E20068}"/>
              </a:ext>
            </a:extLst>
          </p:cNvPr>
          <p:cNvSpPr>
            <a:spLocks noGrp="1" noChangeArrowheads="1"/>
          </p:cNvSpPr>
          <p:nvPr>
            <p:ph type="title"/>
          </p:nvPr>
        </p:nvSpPr>
        <p:spPr/>
        <p:txBody>
          <a:bodyPr/>
          <a:lstStyle/>
          <a:p>
            <a:pPr eaLnBrk="1" hangingPunct="1"/>
            <a:r>
              <a:rPr lang="en-US" altLang="en-US" dirty="0">
                <a:solidFill>
                  <a:schemeClr val="tx1"/>
                </a:solidFill>
              </a:rPr>
              <a:t>Graphical Analysis, continued</a:t>
            </a:r>
          </a:p>
        </p:txBody>
      </p:sp>
      <p:sp>
        <p:nvSpPr>
          <p:cNvPr id="461827" name="Rectangle 3">
            <a:extLst>
              <a:ext uri="{FF2B5EF4-FFF2-40B4-BE49-F238E27FC236}">
                <a16:creationId xmlns:a16="http://schemas.microsoft.com/office/drawing/2014/main" id="{A2194739-BE83-4964-A5EA-576B45A06D5A}"/>
              </a:ext>
            </a:extLst>
          </p:cNvPr>
          <p:cNvSpPr>
            <a:spLocks noGrp="1" noChangeArrowheads="1"/>
          </p:cNvSpPr>
          <p:nvPr>
            <p:ph idx="1"/>
          </p:nvPr>
        </p:nvSpPr>
        <p:spPr/>
        <p:txBody>
          <a:bodyPr/>
          <a:lstStyle/>
          <a:p>
            <a:pPr marL="0" indent="0" eaLnBrk="1" hangingPunct="1">
              <a:buNone/>
            </a:pPr>
            <a:r>
              <a:rPr lang="en-US" altLang="en-US" b="1" dirty="0"/>
              <a:t>Basic Variables</a:t>
            </a:r>
          </a:p>
          <a:p>
            <a:pPr eaLnBrk="1" hangingPunct="1"/>
            <a:r>
              <a:rPr lang="en-US" altLang="en-US" dirty="0"/>
              <a:t>MB = marginal benefit to steel firm</a:t>
            </a:r>
          </a:p>
          <a:p>
            <a:pPr eaLnBrk="1" hangingPunct="1"/>
            <a:r>
              <a:rPr lang="en-US" altLang="en-US" dirty="0"/>
              <a:t>MPC = marginal </a:t>
            </a:r>
            <a:r>
              <a:rPr lang="en-US" altLang="en-US" i="1" dirty="0"/>
              <a:t>private</a:t>
            </a:r>
            <a:r>
              <a:rPr lang="en-US" altLang="en-US" dirty="0"/>
              <a:t> cost to steel firm</a:t>
            </a:r>
          </a:p>
          <a:p>
            <a:pPr eaLnBrk="1" hangingPunct="1"/>
            <a:r>
              <a:rPr lang="en-US" altLang="en-US" dirty="0"/>
              <a:t>MD = marginal damage to fishery</a:t>
            </a:r>
          </a:p>
          <a:p>
            <a:pPr eaLnBrk="1" hangingPunct="1"/>
            <a:r>
              <a:rPr lang="en-US" altLang="en-US" dirty="0"/>
              <a:t>MSC = MPC+MD = marginal </a:t>
            </a:r>
            <a:r>
              <a:rPr lang="en-US" altLang="en-US" i="1" dirty="0"/>
              <a:t>social</a:t>
            </a:r>
            <a:r>
              <a:rPr lang="en-US" altLang="en-US" dirty="0"/>
              <a:t> cost</a:t>
            </a:r>
          </a:p>
        </p:txBody>
      </p:sp>
      <p:sp>
        <p:nvSpPr>
          <p:cNvPr id="22530" name="Slide Number Placeholder 5">
            <a:extLst>
              <a:ext uri="{FF2B5EF4-FFF2-40B4-BE49-F238E27FC236}">
                <a16:creationId xmlns:a16="http://schemas.microsoft.com/office/drawing/2014/main" id="{EC9C5DA9-8A44-4C6E-83A7-08D7E74E4819}"/>
              </a:ext>
            </a:extLst>
          </p:cNvPr>
          <p:cNvSpPr>
            <a:spLocks noGrp="1"/>
          </p:cNvSpPr>
          <p:nvPr>
            <p:ph type="sldNum" sz="quarter" idx="12"/>
          </p:nvPr>
        </p:nvSpPr>
        <p:spPr bwMode="auto">
          <a:xfrm>
            <a:off x="8153400" y="6400800"/>
            <a:ext cx="22860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a:solidFill>
                  <a:schemeClr val="tx1"/>
                </a:solidFill>
                <a:latin typeface="Times New Roman" panose="02020603050405020304" pitchFamily="18" charset="0"/>
              </a:defRPr>
            </a:lvl4pPr>
            <a:lvl5pPr marL="1771650" indent="-228600">
              <a:spcBef>
                <a:spcPct val="20000"/>
              </a:spcBef>
              <a:buChar char="•"/>
              <a:defRPr sz="1600">
                <a:solidFill>
                  <a:schemeClr val="tx1"/>
                </a:solidFill>
                <a:latin typeface="Times New Roman" panose="02020603050405020304" pitchFamily="18" charset="0"/>
              </a:defRPr>
            </a:lvl5pPr>
            <a:lvl6pPr marL="222885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68605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14325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60045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eaLnBrk="1" hangingPunct="1">
              <a:buFontTx/>
              <a:buNone/>
            </a:pPr>
            <a:fld id="{5963BFEC-78DC-4D95-AAE1-1594C3EE64A7}" type="slidenum">
              <a:rPr lang="en-US" altLang="en-US" sz="1400">
                <a:latin typeface="Arial" panose="020B0604020202020204" pitchFamily="34" charset="0"/>
              </a:rPr>
              <a:pPr algn="r" eaLnBrk="1" hangingPunct="1">
                <a:buFontTx/>
                <a:buNone/>
              </a:pPr>
              <a:t>95</a:t>
            </a:fld>
            <a:endParaRPr lang="en-US" altLang="en-US" sz="1400">
              <a:latin typeface="Arial" panose="020B0604020202020204" pitchFamily="34" charset="0"/>
            </a:endParaRPr>
          </a:p>
        </p:txBody>
      </p:sp>
    </p:spTree>
    <p:extLst>
      <p:ext uri="{BB962C8B-B14F-4D97-AF65-F5344CB8AC3E}">
        <p14:creationId xmlns:p14="http://schemas.microsoft.com/office/powerpoint/2010/main" val="38851660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1827">
                                            <p:txEl>
                                              <p:pRg st="0" end="0"/>
                                            </p:txEl>
                                          </p:spTgt>
                                        </p:tgtEl>
                                        <p:attrNameLst>
                                          <p:attrName>style.visibility</p:attrName>
                                        </p:attrNameLst>
                                      </p:cBhvr>
                                      <p:to>
                                        <p:strVal val="visible"/>
                                      </p:to>
                                    </p:set>
                                    <p:anim calcmode="lin" valueType="num">
                                      <p:cBhvr additive="base">
                                        <p:cTn id="7" dur="500" fill="hold"/>
                                        <p:tgtEl>
                                          <p:spTgt spid="4618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18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61827">
                                            <p:txEl>
                                              <p:pRg st="1" end="1"/>
                                            </p:txEl>
                                          </p:spTgt>
                                        </p:tgtEl>
                                        <p:attrNameLst>
                                          <p:attrName>style.visibility</p:attrName>
                                        </p:attrNameLst>
                                      </p:cBhvr>
                                      <p:to>
                                        <p:strVal val="visible"/>
                                      </p:to>
                                    </p:set>
                                    <p:anim calcmode="lin" valueType="num">
                                      <p:cBhvr additive="base">
                                        <p:cTn id="13" dur="500" fill="hold"/>
                                        <p:tgtEl>
                                          <p:spTgt spid="4618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618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61827">
                                            <p:txEl>
                                              <p:pRg st="2" end="2"/>
                                            </p:txEl>
                                          </p:spTgt>
                                        </p:tgtEl>
                                        <p:attrNameLst>
                                          <p:attrName>style.visibility</p:attrName>
                                        </p:attrNameLst>
                                      </p:cBhvr>
                                      <p:to>
                                        <p:strVal val="visible"/>
                                      </p:to>
                                    </p:set>
                                    <p:anim calcmode="lin" valueType="num">
                                      <p:cBhvr additive="base">
                                        <p:cTn id="19" dur="500" fill="hold"/>
                                        <p:tgtEl>
                                          <p:spTgt spid="4618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618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61827">
                                            <p:txEl>
                                              <p:pRg st="3" end="3"/>
                                            </p:txEl>
                                          </p:spTgt>
                                        </p:tgtEl>
                                        <p:attrNameLst>
                                          <p:attrName>style.visibility</p:attrName>
                                        </p:attrNameLst>
                                      </p:cBhvr>
                                      <p:to>
                                        <p:strVal val="visible"/>
                                      </p:to>
                                    </p:set>
                                    <p:anim calcmode="lin" valueType="num">
                                      <p:cBhvr additive="base">
                                        <p:cTn id="25" dur="500" fill="hold"/>
                                        <p:tgtEl>
                                          <p:spTgt spid="4618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618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61827">
                                            <p:txEl>
                                              <p:pRg st="4" end="4"/>
                                            </p:txEl>
                                          </p:spTgt>
                                        </p:tgtEl>
                                        <p:attrNameLst>
                                          <p:attrName>style.visibility</p:attrName>
                                        </p:attrNameLst>
                                      </p:cBhvr>
                                      <p:to>
                                        <p:strVal val="visible"/>
                                      </p:to>
                                    </p:set>
                                    <p:anim calcmode="lin" valueType="num">
                                      <p:cBhvr additive="base">
                                        <p:cTn id="31" dur="500" fill="hold"/>
                                        <p:tgtEl>
                                          <p:spTgt spid="4618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618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a:extLst>
              <a:ext uri="{FF2B5EF4-FFF2-40B4-BE49-F238E27FC236}">
                <a16:creationId xmlns:a16="http://schemas.microsoft.com/office/drawing/2014/main" id="{4306CBFF-48EA-4345-849E-0937BC644589}"/>
              </a:ext>
            </a:extLst>
          </p:cNvPr>
          <p:cNvSpPr>
            <a:spLocks noGrp="1" noChangeArrowheads="1"/>
          </p:cNvSpPr>
          <p:nvPr>
            <p:ph type="title"/>
          </p:nvPr>
        </p:nvSpPr>
        <p:spPr/>
        <p:txBody>
          <a:bodyPr/>
          <a:lstStyle/>
          <a:p>
            <a:pPr eaLnBrk="1" hangingPunct="1"/>
            <a:endParaRPr lang="en-US" altLang="en-US" dirty="0"/>
          </a:p>
        </p:txBody>
      </p:sp>
      <p:pic>
        <p:nvPicPr>
          <p:cNvPr id="462856" name="Picture 8" descr="ros76484_0501">
            <a:extLst>
              <a:ext uri="{FF2B5EF4-FFF2-40B4-BE49-F238E27FC236}">
                <a16:creationId xmlns:a16="http://schemas.microsoft.com/office/drawing/2014/main" id="{B94F1A27-E638-4FEE-A7E1-149834C049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15926" y="801858"/>
            <a:ext cx="8271803" cy="53437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5635078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nodeType="withEffect">
                                  <p:stCondLst>
                                    <p:cond delay="0"/>
                                  </p:stCondLst>
                                  <p:childTnLst>
                                    <p:set>
                                      <p:cBhvr>
                                        <p:cTn id="6" dur="1" fill="hold">
                                          <p:stCondLst>
                                            <p:cond delay="0"/>
                                          </p:stCondLst>
                                        </p:cTn>
                                        <p:tgtEl>
                                          <p:spTgt spid="462856"/>
                                        </p:tgtEl>
                                        <p:attrNameLst>
                                          <p:attrName>style.visibility</p:attrName>
                                        </p:attrNameLst>
                                      </p:cBhvr>
                                      <p:to>
                                        <p:strVal val="visible"/>
                                      </p:to>
                                    </p:set>
                                    <p:animEffect transition="in" filter="fade">
                                      <p:cBhvr>
                                        <p:cTn id="7" dur="2000"/>
                                        <p:tgtEl>
                                          <p:spTgt spid="462856"/>
                                        </p:tgtEl>
                                      </p:cBhvr>
                                    </p:animEffect>
                                    <p:anim calcmode="lin" valueType="num">
                                      <p:cBhvr>
                                        <p:cTn id="8" dur="2000" fill="hold"/>
                                        <p:tgtEl>
                                          <p:spTgt spid="462856"/>
                                        </p:tgtEl>
                                        <p:attrNameLst>
                                          <p:attrName>style.rotation</p:attrName>
                                        </p:attrNameLst>
                                      </p:cBhvr>
                                      <p:tavLst>
                                        <p:tav tm="0">
                                          <p:val>
                                            <p:fltVal val="720"/>
                                          </p:val>
                                        </p:tav>
                                        <p:tav tm="100000">
                                          <p:val>
                                            <p:fltVal val="0"/>
                                          </p:val>
                                        </p:tav>
                                      </p:tavLst>
                                    </p:anim>
                                    <p:anim calcmode="lin" valueType="num">
                                      <p:cBhvr>
                                        <p:cTn id="9" dur="2000" fill="hold"/>
                                        <p:tgtEl>
                                          <p:spTgt spid="462856"/>
                                        </p:tgtEl>
                                        <p:attrNameLst>
                                          <p:attrName>ppt_h</p:attrName>
                                        </p:attrNameLst>
                                      </p:cBhvr>
                                      <p:tavLst>
                                        <p:tav tm="0">
                                          <p:val>
                                            <p:fltVal val="0"/>
                                          </p:val>
                                        </p:tav>
                                        <p:tav tm="100000">
                                          <p:val>
                                            <p:strVal val="#ppt_h"/>
                                          </p:val>
                                        </p:tav>
                                      </p:tavLst>
                                    </p:anim>
                                    <p:anim calcmode="lin" valueType="num">
                                      <p:cBhvr>
                                        <p:cTn id="10" dur="2000" fill="hold"/>
                                        <p:tgtEl>
                                          <p:spTgt spid="46285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DC6B5AB1-9F1C-4F20-B336-6C2581D04183}"/>
              </a:ext>
            </a:extLst>
          </p:cNvPr>
          <p:cNvSpPr>
            <a:spLocks noGrp="1" noChangeArrowheads="1"/>
          </p:cNvSpPr>
          <p:nvPr>
            <p:ph type="title"/>
          </p:nvPr>
        </p:nvSpPr>
        <p:spPr/>
        <p:txBody>
          <a:bodyPr/>
          <a:lstStyle/>
          <a:p>
            <a:pPr eaLnBrk="1" hangingPunct="1"/>
            <a:r>
              <a:rPr lang="en-US" altLang="en-US" dirty="0">
                <a:solidFill>
                  <a:schemeClr val="tx1"/>
                </a:solidFill>
              </a:rPr>
              <a:t>Graphical Analysis, continued</a:t>
            </a:r>
          </a:p>
        </p:txBody>
      </p:sp>
      <p:sp>
        <p:nvSpPr>
          <p:cNvPr id="464899" name="Rectangle 3">
            <a:extLst>
              <a:ext uri="{FF2B5EF4-FFF2-40B4-BE49-F238E27FC236}">
                <a16:creationId xmlns:a16="http://schemas.microsoft.com/office/drawing/2014/main" id="{8F5B7FD6-BC83-43D8-8AAA-6603D16162AF}"/>
              </a:ext>
            </a:extLst>
          </p:cNvPr>
          <p:cNvSpPr>
            <a:spLocks noGrp="1" noChangeArrowheads="1"/>
          </p:cNvSpPr>
          <p:nvPr>
            <p:ph idx="1"/>
          </p:nvPr>
        </p:nvSpPr>
        <p:spPr/>
        <p:txBody>
          <a:bodyPr>
            <a:normAutofit/>
          </a:bodyPr>
          <a:lstStyle/>
          <a:p>
            <a:r>
              <a:rPr lang="en-US" altLang="en-US" sz="2000" dirty="0"/>
              <a:t> the chemical company maximizes profits at </a:t>
            </a:r>
            <a:r>
              <a:rPr lang="en-US" altLang="en-US" sz="2000" b="1" i="1" dirty="0"/>
              <a:t>MB=MPC</a:t>
            </a:r>
            <a:r>
              <a:rPr lang="en-US" altLang="en-US" sz="2000" dirty="0"/>
              <a:t>.  This quantity is denoted as Q</a:t>
            </a:r>
            <a:r>
              <a:rPr lang="en-US" altLang="en-US" sz="2000" baseline="-25000" dirty="0"/>
              <a:t>1</a:t>
            </a:r>
            <a:r>
              <a:rPr lang="en-US" altLang="en-US" sz="2000" dirty="0"/>
              <a:t> in the figure.</a:t>
            </a:r>
          </a:p>
          <a:p>
            <a:pPr eaLnBrk="1" hangingPunct="1"/>
            <a:r>
              <a:rPr lang="en-US" altLang="en-US" sz="2000" dirty="0"/>
              <a:t>Social welfare is maximized at </a:t>
            </a:r>
            <a:r>
              <a:rPr lang="en-US" altLang="en-US" sz="2000" b="1" i="1" dirty="0"/>
              <a:t>MB=MSC</a:t>
            </a:r>
            <a:r>
              <a:rPr lang="en-US" altLang="en-US" sz="2000" dirty="0"/>
              <a:t>, which is denoted as Q</a:t>
            </a:r>
            <a:r>
              <a:rPr lang="en-US" altLang="en-US" sz="2000" baseline="30000" dirty="0"/>
              <a:t>*</a:t>
            </a:r>
            <a:r>
              <a:rPr lang="en-US" altLang="en-US" sz="2000" dirty="0"/>
              <a:t> in the figure.</a:t>
            </a:r>
            <a:endParaRPr lang="en-US" altLang="en-US" sz="2000" b="1" i="1" dirty="0"/>
          </a:p>
        </p:txBody>
      </p:sp>
      <p:sp>
        <p:nvSpPr>
          <p:cNvPr id="24578" name="Slide Number Placeholder 5">
            <a:extLst>
              <a:ext uri="{FF2B5EF4-FFF2-40B4-BE49-F238E27FC236}">
                <a16:creationId xmlns:a16="http://schemas.microsoft.com/office/drawing/2014/main" id="{81C94837-B35E-4532-B222-4DC6C7FEE54F}"/>
              </a:ext>
            </a:extLst>
          </p:cNvPr>
          <p:cNvSpPr>
            <a:spLocks noGrp="1"/>
          </p:cNvSpPr>
          <p:nvPr>
            <p:ph type="sldNum" sz="quarter" idx="12"/>
          </p:nvPr>
        </p:nvSpPr>
        <p:spPr bwMode="auto">
          <a:xfrm>
            <a:off x="8153400" y="6400800"/>
            <a:ext cx="22860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a:solidFill>
                  <a:schemeClr val="tx1"/>
                </a:solidFill>
                <a:latin typeface="Times New Roman" panose="02020603050405020304" pitchFamily="18" charset="0"/>
              </a:defRPr>
            </a:lvl4pPr>
            <a:lvl5pPr marL="1771650" indent="-228600">
              <a:spcBef>
                <a:spcPct val="20000"/>
              </a:spcBef>
              <a:buChar char="•"/>
              <a:defRPr sz="1600">
                <a:solidFill>
                  <a:schemeClr val="tx1"/>
                </a:solidFill>
                <a:latin typeface="Times New Roman" panose="02020603050405020304" pitchFamily="18" charset="0"/>
              </a:defRPr>
            </a:lvl5pPr>
            <a:lvl6pPr marL="222885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68605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14325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60045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eaLnBrk="1" hangingPunct="1">
              <a:buFontTx/>
              <a:buNone/>
            </a:pPr>
            <a:fld id="{D017291F-69EB-4179-B80F-EA36AEFCC994}" type="slidenum">
              <a:rPr lang="en-US" altLang="en-US" sz="1400">
                <a:latin typeface="Arial" panose="020B0604020202020204" pitchFamily="34" charset="0"/>
              </a:rPr>
              <a:pPr algn="r" eaLnBrk="1" hangingPunct="1">
                <a:buFontTx/>
                <a:buNone/>
              </a:pPr>
              <a:t>97</a:t>
            </a:fld>
            <a:endParaRPr lang="en-US" altLang="en-US" sz="1400">
              <a:latin typeface="Arial" panose="020B0604020202020204" pitchFamily="34" charset="0"/>
            </a:endParaRPr>
          </a:p>
        </p:txBody>
      </p:sp>
    </p:spTree>
    <p:extLst>
      <p:ext uri="{BB962C8B-B14F-4D97-AF65-F5344CB8AC3E}">
        <p14:creationId xmlns:p14="http://schemas.microsoft.com/office/powerpoint/2010/main" val="115671281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4899">
                                            <p:txEl>
                                              <p:pRg st="0" end="0"/>
                                            </p:txEl>
                                          </p:spTgt>
                                        </p:tgtEl>
                                        <p:attrNameLst>
                                          <p:attrName>style.visibility</p:attrName>
                                        </p:attrNameLst>
                                      </p:cBhvr>
                                      <p:to>
                                        <p:strVal val="visible"/>
                                      </p:to>
                                    </p:set>
                                    <p:anim calcmode="lin" valueType="num">
                                      <p:cBhvr additive="base">
                                        <p:cTn id="7" dur="500" fill="hold"/>
                                        <p:tgtEl>
                                          <p:spTgt spid="46489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4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64899">
                                            <p:txEl>
                                              <p:pRg st="1" end="1"/>
                                            </p:txEl>
                                          </p:spTgt>
                                        </p:tgtEl>
                                        <p:attrNameLst>
                                          <p:attrName>style.visibility</p:attrName>
                                        </p:attrNameLst>
                                      </p:cBhvr>
                                      <p:to>
                                        <p:strVal val="visible"/>
                                      </p:to>
                                    </p:set>
                                    <p:anim calcmode="lin" valueType="num">
                                      <p:cBhvr additive="base">
                                        <p:cTn id="13" dur="500" fill="hold"/>
                                        <p:tgtEl>
                                          <p:spTgt spid="46489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6489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99"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36EAB8B7-7EE9-41BD-9FB6-A59C4AA7C595}"/>
              </a:ext>
            </a:extLst>
          </p:cNvPr>
          <p:cNvSpPr>
            <a:spLocks noGrp="1" noChangeArrowheads="1"/>
          </p:cNvSpPr>
          <p:nvPr>
            <p:ph type="title"/>
          </p:nvPr>
        </p:nvSpPr>
        <p:spPr/>
        <p:txBody>
          <a:bodyPr/>
          <a:lstStyle/>
          <a:p>
            <a:pPr eaLnBrk="1" hangingPunct="1"/>
            <a:r>
              <a:rPr lang="en-US" altLang="en-US" sz="3800"/>
              <a:t>Graphical Analysis, Implications</a:t>
            </a:r>
          </a:p>
        </p:txBody>
      </p:sp>
      <p:sp>
        <p:nvSpPr>
          <p:cNvPr id="466947" name="Rectangle 3">
            <a:extLst>
              <a:ext uri="{FF2B5EF4-FFF2-40B4-BE49-F238E27FC236}">
                <a16:creationId xmlns:a16="http://schemas.microsoft.com/office/drawing/2014/main" id="{19DD9548-CCA9-4FAE-95DB-CCBE70F19B7A}"/>
              </a:ext>
            </a:extLst>
          </p:cNvPr>
          <p:cNvSpPr>
            <a:spLocks noGrp="1" noChangeArrowheads="1"/>
          </p:cNvSpPr>
          <p:nvPr>
            <p:ph idx="1"/>
          </p:nvPr>
        </p:nvSpPr>
        <p:spPr/>
        <p:txBody>
          <a:bodyPr/>
          <a:lstStyle/>
          <a:p>
            <a:pPr eaLnBrk="1" hangingPunct="1">
              <a:lnSpc>
                <a:spcPct val="90000"/>
              </a:lnSpc>
            </a:pPr>
            <a:r>
              <a:rPr lang="en-US" altLang="en-US" sz="2100" b="1" dirty="0"/>
              <a:t>Result 1</a:t>
            </a:r>
            <a:r>
              <a:rPr lang="en-US" altLang="en-US" sz="2100" dirty="0"/>
              <a:t>: Q</a:t>
            </a:r>
            <a:r>
              <a:rPr lang="en-US" altLang="en-US" sz="2100" baseline="-25000" dirty="0"/>
              <a:t>1</a:t>
            </a:r>
            <a:r>
              <a:rPr lang="en-US" altLang="en-US" sz="2100" dirty="0"/>
              <a:t>&gt;Q</a:t>
            </a:r>
            <a:r>
              <a:rPr lang="en-US" altLang="en-US" sz="2100" baseline="30000" dirty="0"/>
              <a:t>*</a:t>
            </a:r>
            <a:endParaRPr lang="en-US" altLang="en-US" sz="2100" dirty="0"/>
          </a:p>
          <a:p>
            <a:pPr lvl="1" eaLnBrk="1" hangingPunct="1">
              <a:lnSpc>
                <a:spcPct val="90000"/>
              </a:lnSpc>
            </a:pPr>
            <a:r>
              <a:rPr lang="en-US" altLang="en-US" sz="2000" dirty="0"/>
              <a:t>Steel firm privately produces “too much” steel, because it does not account for the damages to the fishery.</a:t>
            </a:r>
          </a:p>
          <a:p>
            <a:pPr eaLnBrk="1" hangingPunct="1">
              <a:lnSpc>
                <a:spcPct val="90000"/>
              </a:lnSpc>
            </a:pPr>
            <a:r>
              <a:rPr lang="en-US" altLang="en-US" sz="2100" b="1" dirty="0"/>
              <a:t>Result 2</a:t>
            </a:r>
            <a:r>
              <a:rPr lang="en-US" altLang="en-US" sz="2100" dirty="0"/>
              <a:t>: Fishery’s preferred amount is 0.</a:t>
            </a:r>
          </a:p>
          <a:p>
            <a:pPr lvl="1" eaLnBrk="1" hangingPunct="1">
              <a:lnSpc>
                <a:spcPct val="90000"/>
              </a:lnSpc>
            </a:pPr>
            <a:r>
              <a:rPr lang="en-US" altLang="en-US" sz="2000" dirty="0"/>
              <a:t>Fishery’s damages are minimized at MD=0.</a:t>
            </a:r>
          </a:p>
          <a:p>
            <a:pPr eaLnBrk="1" hangingPunct="1">
              <a:lnSpc>
                <a:spcPct val="90000"/>
              </a:lnSpc>
            </a:pPr>
            <a:r>
              <a:rPr lang="en-US" altLang="en-US" sz="2100" b="1" dirty="0"/>
              <a:t>Result 3</a:t>
            </a:r>
            <a:r>
              <a:rPr lang="en-US" altLang="en-US" sz="2100" dirty="0"/>
              <a:t>: Q</a:t>
            </a:r>
            <a:r>
              <a:rPr lang="en-US" altLang="en-US" sz="2100" baseline="30000" dirty="0"/>
              <a:t>*</a:t>
            </a:r>
            <a:r>
              <a:rPr lang="en-US" altLang="en-US" sz="2100" dirty="0"/>
              <a:t> is not the preferred quantity for either party but is the best compromise between fishery and steel firm.</a:t>
            </a:r>
          </a:p>
          <a:p>
            <a:pPr eaLnBrk="1" hangingPunct="1">
              <a:lnSpc>
                <a:spcPct val="90000"/>
              </a:lnSpc>
            </a:pPr>
            <a:r>
              <a:rPr lang="en-US" altLang="en-US" sz="2100" b="1" dirty="0"/>
              <a:t>Result 4</a:t>
            </a:r>
            <a:r>
              <a:rPr lang="en-US" altLang="en-US" sz="2100" dirty="0"/>
              <a:t>:  Socially efficient level entails some pollution. </a:t>
            </a:r>
          </a:p>
          <a:p>
            <a:pPr lvl="1" eaLnBrk="1" hangingPunct="1">
              <a:lnSpc>
                <a:spcPct val="90000"/>
              </a:lnSpc>
            </a:pPr>
            <a:r>
              <a:rPr lang="en-US" altLang="en-US" sz="1900" dirty="0"/>
              <a:t>Zero pollution is not socially desirable.</a:t>
            </a:r>
          </a:p>
          <a:p>
            <a:pPr eaLnBrk="1" hangingPunct="1">
              <a:lnSpc>
                <a:spcPct val="90000"/>
              </a:lnSpc>
            </a:pPr>
            <a:endParaRPr lang="en-US" altLang="en-US" sz="2100" dirty="0"/>
          </a:p>
          <a:p>
            <a:pPr lvl="1" eaLnBrk="1" hangingPunct="1">
              <a:lnSpc>
                <a:spcPct val="90000"/>
              </a:lnSpc>
            </a:pPr>
            <a:endParaRPr lang="en-US" altLang="en-US" sz="2000" dirty="0"/>
          </a:p>
        </p:txBody>
      </p:sp>
      <p:sp>
        <p:nvSpPr>
          <p:cNvPr id="25602" name="Slide Number Placeholder 5">
            <a:extLst>
              <a:ext uri="{FF2B5EF4-FFF2-40B4-BE49-F238E27FC236}">
                <a16:creationId xmlns:a16="http://schemas.microsoft.com/office/drawing/2014/main" id="{6FD58009-54C4-4F72-8085-3E9BCC922DF0}"/>
              </a:ext>
            </a:extLst>
          </p:cNvPr>
          <p:cNvSpPr>
            <a:spLocks noGrp="1"/>
          </p:cNvSpPr>
          <p:nvPr>
            <p:ph type="sldNum" sz="quarter" idx="12"/>
          </p:nvPr>
        </p:nvSpPr>
        <p:spPr bwMode="auto">
          <a:xfrm>
            <a:off x="8153400" y="6400800"/>
            <a:ext cx="22860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085850" indent="-228600">
              <a:spcBef>
                <a:spcPct val="20000"/>
              </a:spcBef>
              <a:buChar char="•"/>
              <a:defRPr sz="2400">
                <a:solidFill>
                  <a:schemeClr val="tx1"/>
                </a:solidFill>
                <a:latin typeface="Times New Roman" panose="02020603050405020304" pitchFamily="18" charset="0"/>
              </a:defRPr>
            </a:lvl3pPr>
            <a:lvl4pPr marL="1428750" indent="-228600">
              <a:spcBef>
                <a:spcPct val="20000"/>
              </a:spcBef>
              <a:buChar char="•"/>
              <a:defRPr>
                <a:solidFill>
                  <a:schemeClr val="tx1"/>
                </a:solidFill>
                <a:latin typeface="Times New Roman" panose="02020603050405020304" pitchFamily="18" charset="0"/>
              </a:defRPr>
            </a:lvl4pPr>
            <a:lvl5pPr marL="1771650" indent="-228600">
              <a:spcBef>
                <a:spcPct val="20000"/>
              </a:spcBef>
              <a:buChar char="•"/>
              <a:defRPr sz="1600">
                <a:solidFill>
                  <a:schemeClr val="tx1"/>
                </a:solidFill>
                <a:latin typeface="Times New Roman" panose="02020603050405020304" pitchFamily="18" charset="0"/>
              </a:defRPr>
            </a:lvl5pPr>
            <a:lvl6pPr marL="222885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68605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14325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60045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lgn="r" eaLnBrk="1" hangingPunct="1">
              <a:buFontTx/>
              <a:buNone/>
            </a:pPr>
            <a:fld id="{9DF1AB63-1059-412E-AC2B-4C2188FD52E6}" type="slidenum">
              <a:rPr lang="en-US" altLang="en-US" sz="1400">
                <a:latin typeface="Arial" panose="020B0604020202020204" pitchFamily="34" charset="0"/>
              </a:rPr>
              <a:pPr algn="r" eaLnBrk="1" hangingPunct="1">
                <a:buFontTx/>
                <a:buNone/>
              </a:pPr>
              <a:t>98</a:t>
            </a:fld>
            <a:endParaRPr lang="en-US" altLang="en-US" sz="1400">
              <a:latin typeface="Arial" panose="020B0604020202020204" pitchFamily="34" charset="0"/>
            </a:endParaRPr>
          </a:p>
        </p:txBody>
      </p:sp>
    </p:spTree>
    <p:extLst>
      <p:ext uri="{BB962C8B-B14F-4D97-AF65-F5344CB8AC3E}">
        <p14:creationId xmlns:p14="http://schemas.microsoft.com/office/powerpoint/2010/main" val="15967656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anim calcmode="lin" valueType="num">
                                      <p:cBhvr additive="base">
                                        <p:cTn id="7" dur="500" fill="hold"/>
                                        <p:tgtEl>
                                          <p:spTgt spid="4669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69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66947">
                                            <p:txEl>
                                              <p:pRg st="1" end="1"/>
                                            </p:txEl>
                                          </p:spTgt>
                                        </p:tgtEl>
                                        <p:attrNameLst>
                                          <p:attrName>style.visibility</p:attrName>
                                        </p:attrNameLst>
                                      </p:cBhvr>
                                      <p:to>
                                        <p:strVal val="visible"/>
                                      </p:to>
                                    </p:set>
                                    <p:anim calcmode="lin" valueType="num">
                                      <p:cBhvr additive="base">
                                        <p:cTn id="11" dur="500" fill="hold"/>
                                        <p:tgtEl>
                                          <p:spTgt spid="4669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669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66947">
                                            <p:txEl>
                                              <p:pRg st="2" end="2"/>
                                            </p:txEl>
                                          </p:spTgt>
                                        </p:tgtEl>
                                        <p:attrNameLst>
                                          <p:attrName>style.visibility</p:attrName>
                                        </p:attrNameLst>
                                      </p:cBhvr>
                                      <p:to>
                                        <p:strVal val="visible"/>
                                      </p:to>
                                    </p:set>
                                    <p:anim calcmode="lin" valueType="num">
                                      <p:cBhvr additive="base">
                                        <p:cTn id="17" dur="500" fill="hold"/>
                                        <p:tgtEl>
                                          <p:spTgt spid="466947">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6694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66947">
                                            <p:txEl>
                                              <p:pRg st="3" end="3"/>
                                            </p:txEl>
                                          </p:spTgt>
                                        </p:tgtEl>
                                        <p:attrNameLst>
                                          <p:attrName>style.visibility</p:attrName>
                                        </p:attrNameLst>
                                      </p:cBhvr>
                                      <p:to>
                                        <p:strVal val="visible"/>
                                      </p:to>
                                    </p:set>
                                    <p:anim calcmode="lin" valueType="num">
                                      <p:cBhvr additive="base">
                                        <p:cTn id="21" dur="500" fill="hold"/>
                                        <p:tgtEl>
                                          <p:spTgt spid="466947">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669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466947">
                                            <p:txEl>
                                              <p:pRg st="4" end="4"/>
                                            </p:txEl>
                                          </p:spTgt>
                                        </p:tgtEl>
                                        <p:attrNameLst>
                                          <p:attrName>style.visibility</p:attrName>
                                        </p:attrNameLst>
                                      </p:cBhvr>
                                      <p:to>
                                        <p:strVal val="visible"/>
                                      </p:to>
                                    </p:set>
                                    <p:anim calcmode="lin" valueType="num">
                                      <p:cBhvr additive="base">
                                        <p:cTn id="27" dur="500" fill="hold"/>
                                        <p:tgtEl>
                                          <p:spTgt spid="466947">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669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466947">
                                            <p:txEl>
                                              <p:pRg st="5" end="5"/>
                                            </p:txEl>
                                          </p:spTgt>
                                        </p:tgtEl>
                                        <p:attrNameLst>
                                          <p:attrName>style.visibility</p:attrName>
                                        </p:attrNameLst>
                                      </p:cBhvr>
                                      <p:to>
                                        <p:strVal val="visible"/>
                                      </p:to>
                                    </p:set>
                                    <p:anim calcmode="lin" valueType="num">
                                      <p:cBhvr additive="base">
                                        <p:cTn id="33" dur="500" fill="hold"/>
                                        <p:tgtEl>
                                          <p:spTgt spid="466947">
                                            <p:txEl>
                                              <p:pRg st="5" end="5"/>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66947">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66947">
                                            <p:txEl>
                                              <p:pRg st="6" end="6"/>
                                            </p:txEl>
                                          </p:spTgt>
                                        </p:tgtEl>
                                        <p:attrNameLst>
                                          <p:attrName>style.visibility</p:attrName>
                                        </p:attrNameLst>
                                      </p:cBhvr>
                                      <p:to>
                                        <p:strVal val="visible"/>
                                      </p:to>
                                    </p:set>
                                    <p:anim calcmode="lin" valueType="num">
                                      <p:cBhvr additive="base">
                                        <p:cTn id="37" dur="500" fill="hold"/>
                                        <p:tgtEl>
                                          <p:spTgt spid="466947">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6694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184099AA-9E6C-485C-ACBC-4ACF07B8E592}"/>
              </a:ext>
            </a:extLst>
          </p:cNvPr>
          <p:cNvSpPr>
            <a:spLocks noGrp="1" noChangeArrowheads="1"/>
          </p:cNvSpPr>
          <p:nvPr>
            <p:ph type="title"/>
          </p:nvPr>
        </p:nvSpPr>
        <p:spPr/>
        <p:txBody>
          <a:bodyPr/>
          <a:lstStyle/>
          <a:p>
            <a:pPr eaLnBrk="1" hangingPunct="1"/>
            <a:r>
              <a:rPr lang="en-US" altLang="en-US" dirty="0">
                <a:solidFill>
                  <a:schemeClr val="accent2"/>
                </a:solidFill>
              </a:rPr>
              <a:t>Private Responses</a:t>
            </a:r>
          </a:p>
        </p:txBody>
      </p:sp>
      <p:sp>
        <p:nvSpPr>
          <p:cNvPr id="477187" name="Rectangle 3">
            <a:extLst>
              <a:ext uri="{FF2B5EF4-FFF2-40B4-BE49-F238E27FC236}">
                <a16:creationId xmlns:a16="http://schemas.microsoft.com/office/drawing/2014/main" id="{3961E77C-0B7D-41F5-AFEC-26E81765F2CC}"/>
              </a:ext>
            </a:extLst>
          </p:cNvPr>
          <p:cNvSpPr>
            <a:spLocks noGrp="1" noChangeArrowheads="1"/>
          </p:cNvSpPr>
          <p:nvPr>
            <p:ph type="body" sz="half" idx="1"/>
          </p:nvPr>
        </p:nvSpPr>
        <p:spPr>
          <a:xfrm>
            <a:off x="2438400" y="2286001"/>
            <a:ext cx="7545388" cy="3806825"/>
          </a:xfrm>
        </p:spPr>
        <p:txBody>
          <a:bodyPr/>
          <a:lstStyle/>
          <a:p>
            <a:pPr eaLnBrk="1" hangingPunct="1"/>
            <a:r>
              <a:rPr lang="en-US" altLang="en-US" sz="2600" dirty="0"/>
              <a:t>Coase Theorem</a:t>
            </a:r>
          </a:p>
          <a:p>
            <a:pPr eaLnBrk="1" hangingPunct="1"/>
            <a:r>
              <a:rPr lang="en-US" altLang="en-US" sz="2600" dirty="0"/>
              <a:t>Mergers</a:t>
            </a:r>
          </a:p>
          <a:p>
            <a:pPr eaLnBrk="1" hangingPunct="1"/>
            <a:r>
              <a:rPr lang="en-US" altLang="en-US" sz="2600" dirty="0"/>
              <a:t>Social conventions</a:t>
            </a:r>
          </a:p>
        </p:txBody>
      </p:sp>
      <p:sp>
        <p:nvSpPr>
          <p:cNvPr id="33794" name="Slide Number Placeholder 6">
            <a:extLst>
              <a:ext uri="{FF2B5EF4-FFF2-40B4-BE49-F238E27FC236}">
                <a16:creationId xmlns:a16="http://schemas.microsoft.com/office/drawing/2014/main" id="{EC4FC0D5-1371-46AB-88B4-32014B8FAE41}"/>
              </a:ext>
            </a:extLst>
          </p:cNvPr>
          <p:cNvSpPr>
            <a:spLocks noGrp="1" noChangeArrowheads="1"/>
          </p:cNvSpPr>
          <p:nvPr>
            <p:ph type="sldNum" sz="quarter"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a:buFontTx/>
              <a:buNone/>
            </a:pPr>
            <a:fld id="{6C2F4975-D86E-4B38-B853-4C036E146F7E}" type="slidenum">
              <a:rPr lang="en-US" altLang="en-US" sz="1400">
                <a:latin typeface="Arial" panose="020B0604020202020204" pitchFamily="34" charset="0"/>
              </a:rPr>
              <a:pPr>
                <a:buFontTx/>
                <a:buNone/>
              </a:pPr>
              <a:t>99</a:t>
            </a:fld>
            <a:endParaRPr lang="en-US" altLang="en-US" sz="1400">
              <a:latin typeface="Arial" panose="020B0604020202020204" pitchFamily="34" charset="0"/>
            </a:endParaRPr>
          </a:p>
        </p:txBody>
      </p:sp>
      <p:sp>
        <p:nvSpPr>
          <p:cNvPr id="33797" name="Rectangle 4">
            <a:extLst>
              <a:ext uri="{FF2B5EF4-FFF2-40B4-BE49-F238E27FC236}">
                <a16:creationId xmlns:a16="http://schemas.microsoft.com/office/drawing/2014/main" id="{8DECFAF1-36EF-464C-A517-7F5628074BA5}"/>
              </a:ext>
            </a:extLst>
          </p:cNvPr>
          <p:cNvSpPr>
            <a:spLocks noChangeArrowheads="1"/>
          </p:cNvSpPr>
          <p:nvPr/>
        </p:nvSpPr>
        <p:spPr bwMode="auto">
          <a:xfrm>
            <a:off x="2603500" y="4400550"/>
            <a:ext cx="7545388"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1600">
                <a:solidFill>
                  <a:schemeClr val="tx1"/>
                </a:solidFill>
                <a:latin typeface="Times New Roman" panose="02020603050405020304" pitchFamily="18" charset="0"/>
              </a:defRPr>
            </a:lvl9pPr>
          </a:lstStyle>
          <a:p>
            <a:pPr eaLnBrk="1" hangingPunct="1">
              <a:lnSpc>
                <a:spcPct val="80000"/>
              </a:lnSpc>
              <a:spcBef>
                <a:spcPct val="60000"/>
              </a:spcBef>
              <a:buClr>
                <a:schemeClr val="tx1"/>
              </a:buClr>
            </a:pPr>
            <a:endParaRPr lang="en-US" altLang="en-US" sz="2000">
              <a:latin typeface="Arial" panose="020B0604020202020204" pitchFamily="34" charset="0"/>
            </a:endParaRPr>
          </a:p>
        </p:txBody>
      </p:sp>
    </p:spTree>
    <p:extLst>
      <p:ext uri="{BB962C8B-B14F-4D97-AF65-F5344CB8AC3E}">
        <p14:creationId xmlns:p14="http://schemas.microsoft.com/office/powerpoint/2010/main" val="337144183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7187">
                                            <p:txEl>
                                              <p:pRg st="0" end="0"/>
                                            </p:txEl>
                                          </p:spTgt>
                                        </p:tgtEl>
                                        <p:attrNameLst>
                                          <p:attrName>style.visibility</p:attrName>
                                        </p:attrNameLst>
                                      </p:cBhvr>
                                      <p:to>
                                        <p:strVal val="visible"/>
                                      </p:to>
                                    </p:set>
                                    <p:anim calcmode="lin" valueType="num">
                                      <p:cBhvr additive="base">
                                        <p:cTn id="7" dur="500" fill="hold"/>
                                        <p:tgtEl>
                                          <p:spTgt spid="4771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7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7187">
                                            <p:txEl>
                                              <p:pRg st="1" end="1"/>
                                            </p:txEl>
                                          </p:spTgt>
                                        </p:tgtEl>
                                        <p:attrNameLst>
                                          <p:attrName>style.visibility</p:attrName>
                                        </p:attrNameLst>
                                      </p:cBhvr>
                                      <p:to>
                                        <p:strVal val="visible"/>
                                      </p:to>
                                    </p:set>
                                    <p:anim calcmode="lin" valueType="num">
                                      <p:cBhvr additive="base">
                                        <p:cTn id="13" dur="500" fill="hold"/>
                                        <p:tgtEl>
                                          <p:spTgt spid="47718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771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77187">
                                            <p:txEl>
                                              <p:pRg st="2" end="2"/>
                                            </p:txEl>
                                          </p:spTgt>
                                        </p:tgtEl>
                                        <p:attrNameLst>
                                          <p:attrName>style.visibility</p:attrName>
                                        </p:attrNameLst>
                                      </p:cBhvr>
                                      <p:to>
                                        <p:strVal val="visible"/>
                                      </p:to>
                                    </p:set>
                                    <p:anim calcmode="lin" valueType="num">
                                      <p:cBhvr additive="base">
                                        <p:cTn id="19" dur="500" fill="hold"/>
                                        <p:tgtEl>
                                          <p:spTgt spid="47718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7718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7" grpId="0" uiExpand="1"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789</TotalTime>
  <Words>7401</Words>
  <Application>Microsoft Office PowerPoint</Application>
  <PresentationFormat>Widescreen</PresentationFormat>
  <Paragraphs>703</Paragraphs>
  <Slides>105</Slides>
  <Notes>1</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105</vt:i4>
      </vt:variant>
    </vt:vector>
  </HeadingPairs>
  <TitlesOfParts>
    <vt:vector size="128" baseType="lpstr">
      <vt:lpstr>Aptos</vt:lpstr>
      <vt:lpstr>Arial</vt:lpstr>
      <vt:lpstr>Arial Narrow</vt:lpstr>
      <vt:lpstr>Arial Rounded MT Bold</vt:lpstr>
      <vt:lpstr>Arial Unicode MS</vt:lpstr>
      <vt:lpstr>Calibri</vt:lpstr>
      <vt:lpstr>Courier New</vt:lpstr>
      <vt:lpstr>GT America Standard</vt:lpstr>
      <vt:lpstr>inherit</vt:lpstr>
      <vt:lpstr>Monotype Sorts</vt:lpstr>
      <vt:lpstr>Noto Serif</vt:lpstr>
      <vt:lpstr>SourceSansPro</vt:lpstr>
      <vt:lpstr>Symbol</vt:lpstr>
      <vt:lpstr>Times New Roman</vt:lpstr>
      <vt:lpstr>Trebuchet MS</vt:lpstr>
      <vt:lpstr>Tw Cen MT</vt:lpstr>
      <vt:lpstr>var(--pharos-font-family-sans-serif)</vt:lpstr>
      <vt:lpstr>var(--pharos-font-family-serif)</vt:lpstr>
      <vt:lpstr>Wingdings</vt:lpstr>
      <vt:lpstr>Wingdings 3</vt:lpstr>
      <vt:lpstr>Facet</vt:lpstr>
      <vt:lpstr>Document</vt:lpstr>
      <vt:lpstr>Equation</vt:lpstr>
      <vt:lpstr>Sustainable Finance</vt:lpstr>
      <vt:lpstr>How you will be marked</vt:lpstr>
      <vt:lpstr>Individual Assignment</vt:lpstr>
      <vt:lpstr>Group Assignment</vt:lpstr>
      <vt:lpstr>Sustainable Finance</vt:lpstr>
      <vt:lpstr>Definitions</vt:lpstr>
      <vt:lpstr>Definitions</vt:lpstr>
      <vt:lpstr>Economics Background</vt:lpstr>
      <vt:lpstr>Economics Background</vt:lpstr>
      <vt:lpstr>Economics Background</vt:lpstr>
      <vt:lpstr>Economics Background</vt:lpstr>
      <vt:lpstr>Economics Background</vt:lpstr>
      <vt:lpstr>Economics Background</vt:lpstr>
      <vt:lpstr>Economics Background</vt:lpstr>
      <vt:lpstr>Economics Background</vt:lpstr>
      <vt:lpstr>Economics Background</vt:lpstr>
      <vt:lpstr>Equality: Gini coefficient</vt:lpstr>
      <vt:lpstr>Equality: Gender equality</vt:lpstr>
      <vt:lpstr>Economic actors: All of us</vt:lpstr>
      <vt:lpstr>How we decide?</vt:lpstr>
      <vt:lpstr>Economic decisions </vt:lpstr>
      <vt:lpstr>Group Activity 10 min</vt:lpstr>
      <vt:lpstr>How we decide? Expected value.</vt:lpstr>
      <vt:lpstr>How we decide? The St. Petersburg paradox</vt:lpstr>
      <vt:lpstr>Expected utility and not expected value</vt:lpstr>
      <vt:lpstr>How we decide? Expected utility.</vt:lpstr>
      <vt:lpstr>Expected Utility</vt:lpstr>
      <vt:lpstr>How we decide? Prospects or lotteries</vt:lpstr>
      <vt:lpstr>Graphical representation of a utility function</vt:lpstr>
      <vt:lpstr>Graphical representation of a utility function</vt:lpstr>
      <vt:lpstr>Expected Utility</vt:lpstr>
      <vt:lpstr>Expected Utility</vt:lpstr>
      <vt:lpstr>Expected Utility</vt:lpstr>
      <vt:lpstr>Expected Utility</vt:lpstr>
      <vt:lpstr>Graphical representation of a utility function</vt:lpstr>
      <vt:lpstr>Goods and bads</vt:lpstr>
      <vt:lpstr>Goods and bads</vt:lpstr>
      <vt:lpstr>Goods and Bads</vt:lpstr>
      <vt:lpstr>Goods and Bads</vt:lpstr>
      <vt:lpstr>Goods and Bads</vt:lpstr>
      <vt:lpstr>Needs and wishes</vt:lpstr>
      <vt:lpstr>Needs and Wishes</vt:lpstr>
      <vt:lpstr>Needs and Wishes</vt:lpstr>
      <vt:lpstr>Needs and Wishes</vt:lpstr>
      <vt:lpstr>Needs and Wishes</vt:lpstr>
      <vt:lpstr>Utility and indifference curves</vt:lpstr>
      <vt:lpstr>Utility and Indifference Curves. How to Measure Utility?</vt:lpstr>
      <vt:lpstr>Group Activity 10 min</vt:lpstr>
      <vt:lpstr>Marginal Utility</vt:lpstr>
      <vt:lpstr>Marginal Utility</vt:lpstr>
      <vt:lpstr>Law of Diminishing Marginal Utility</vt:lpstr>
      <vt:lpstr>Indifference curves</vt:lpstr>
      <vt:lpstr>Indifference curves</vt:lpstr>
      <vt:lpstr>Indifference curves</vt:lpstr>
      <vt:lpstr>Indifference curves</vt:lpstr>
      <vt:lpstr>Indifference curves</vt:lpstr>
      <vt:lpstr>Indifference Curves</vt:lpstr>
      <vt:lpstr>Indifference Curves</vt:lpstr>
      <vt:lpstr>Group Activity 10 min</vt:lpstr>
      <vt:lpstr>Indifference curves for goods and bads</vt:lpstr>
      <vt:lpstr>Group assignment classwork</vt:lpstr>
      <vt:lpstr>Profit maximization</vt:lpstr>
      <vt:lpstr>Profit Maximization</vt:lpstr>
      <vt:lpstr>Profit Maximization</vt:lpstr>
      <vt:lpstr>Profit Maximization</vt:lpstr>
      <vt:lpstr>Profit Maximization</vt:lpstr>
      <vt:lpstr>The market</vt:lpstr>
      <vt:lpstr>PowerPoint Presentation</vt:lpstr>
      <vt:lpstr>Supply Curve</vt:lpstr>
      <vt:lpstr>Market equilibrium</vt:lpstr>
      <vt:lpstr>Consumer surplus</vt:lpstr>
      <vt:lpstr>How a change in price affects consumer surplus</vt:lpstr>
      <vt:lpstr>Producer surplus</vt:lpstr>
      <vt:lpstr>How price affect producer surplus</vt:lpstr>
      <vt:lpstr>Consumer and producer surplices at equilibrium</vt:lpstr>
      <vt:lpstr>Profit in accounting and economics</vt:lpstr>
      <vt:lpstr>Economics vs. Accounting</vt:lpstr>
      <vt:lpstr>Opportunity cost</vt:lpstr>
      <vt:lpstr>Group Activity 15 min</vt:lpstr>
      <vt:lpstr>Costs </vt:lpstr>
      <vt:lpstr>Cost graph</vt:lpstr>
      <vt:lpstr>Profit maximization</vt:lpstr>
      <vt:lpstr>Profit maximization</vt:lpstr>
      <vt:lpstr>Profit maximization</vt:lpstr>
      <vt:lpstr>Profit maximization</vt:lpstr>
      <vt:lpstr>Externalities</vt:lpstr>
      <vt:lpstr>Externalities</vt:lpstr>
      <vt:lpstr>Externalities</vt:lpstr>
      <vt:lpstr>Examples of Externalities</vt:lpstr>
      <vt:lpstr>Externalities</vt:lpstr>
      <vt:lpstr>Externalities</vt:lpstr>
      <vt:lpstr>Group Activity 15 min</vt:lpstr>
      <vt:lpstr>Graphical Analysis: Negative Externalities</vt:lpstr>
      <vt:lpstr>Marginal Analysis</vt:lpstr>
      <vt:lpstr>Graphical Analysis, continued</vt:lpstr>
      <vt:lpstr>PowerPoint Presentation</vt:lpstr>
      <vt:lpstr>Graphical Analysis, continued</vt:lpstr>
      <vt:lpstr>Graphical Analysis, Implications</vt:lpstr>
      <vt:lpstr>Private Responses</vt:lpstr>
      <vt:lpstr>When Is the Coase Theorem Relevant?</vt:lpstr>
      <vt:lpstr>Coase Theorem</vt:lpstr>
      <vt:lpstr>Coase Theorem</vt:lpstr>
      <vt:lpstr>Coase Theorem</vt:lpstr>
      <vt:lpstr>Coase Theorem</vt:lpstr>
      <vt:lpstr>Individual Assignment classwork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Finance</dc:title>
  <dc:creator>Christos ALEXAKIS</dc:creator>
  <cp:lastModifiedBy>Christos ALEXAKIS</cp:lastModifiedBy>
  <cp:revision>86</cp:revision>
  <dcterms:created xsi:type="dcterms:W3CDTF">2022-03-10T07:15:48Z</dcterms:created>
  <dcterms:modified xsi:type="dcterms:W3CDTF">2024-09-03T10:34:17Z</dcterms:modified>
</cp:coreProperties>
</file>